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925" r:id="rId2"/>
  </p:sldMasterIdLst>
  <p:notesMasterIdLst>
    <p:notesMasterId r:id="rId111"/>
  </p:notesMasterIdLst>
  <p:sldIdLst>
    <p:sldId id="772" r:id="rId3"/>
    <p:sldId id="339" r:id="rId4"/>
    <p:sldId id="340" r:id="rId5"/>
    <p:sldId id="299" r:id="rId6"/>
    <p:sldId id="450" r:id="rId7"/>
    <p:sldId id="451" r:id="rId8"/>
    <p:sldId id="397" r:id="rId9"/>
    <p:sldId id="399" r:id="rId10"/>
    <p:sldId id="400" r:id="rId11"/>
    <p:sldId id="401" r:id="rId12"/>
    <p:sldId id="408" r:id="rId13"/>
    <p:sldId id="404" r:id="rId14"/>
    <p:sldId id="425" r:id="rId15"/>
    <p:sldId id="405" r:id="rId16"/>
    <p:sldId id="412" r:id="rId17"/>
    <p:sldId id="474" r:id="rId18"/>
    <p:sldId id="475" r:id="rId19"/>
    <p:sldId id="476" r:id="rId20"/>
    <p:sldId id="477" r:id="rId21"/>
    <p:sldId id="415" r:id="rId22"/>
    <p:sldId id="416" r:id="rId23"/>
    <p:sldId id="406" r:id="rId24"/>
    <p:sldId id="417" r:id="rId25"/>
    <p:sldId id="418" r:id="rId26"/>
    <p:sldId id="407" r:id="rId27"/>
    <p:sldId id="419" r:id="rId28"/>
    <p:sldId id="409" r:id="rId29"/>
    <p:sldId id="420" r:id="rId30"/>
    <p:sldId id="410" r:id="rId31"/>
    <p:sldId id="786" r:id="rId32"/>
    <p:sldId id="787" r:id="rId33"/>
    <p:sldId id="421" r:id="rId34"/>
    <p:sldId id="508" r:id="rId35"/>
    <p:sldId id="481" r:id="rId36"/>
    <p:sldId id="454" r:id="rId37"/>
    <p:sldId id="455" r:id="rId38"/>
    <p:sldId id="457" r:id="rId39"/>
    <p:sldId id="456" r:id="rId40"/>
    <p:sldId id="458" r:id="rId41"/>
    <p:sldId id="461" r:id="rId42"/>
    <p:sldId id="460" r:id="rId43"/>
    <p:sldId id="463" r:id="rId44"/>
    <p:sldId id="464" r:id="rId45"/>
    <p:sldId id="465" r:id="rId46"/>
    <p:sldId id="466" r:id="rId47"/>
    <p:sldId id="468" r:id="rId48"/>
    <p:sldId id="469" r:id="rId49"/>
    <p:sldId id="470" r:id="rId50"/>
    <p:sldId id="471" r:id="rId51"/>
    <p:sldId id="472" r:id="rId52"/>
    <p:sldId id="788" r:id="rId53"/>
    <p:sldId id="462" r:id="rId54"/>
    <p:sldId id="473" r:id="rId55"/>
    <p:sldId id="269" r:id="rId56"/>
    <p:sldId id="271" r:id="rId57"/>
    <p:sldId id="813" r:id="rId58"/>
    <p:sldId id="272" r:id="rId59"/>
    <p:sldId id="273" r:id="rId60"/>
    <p:sldId id="274" r:id="rId61"/>
    <p:sldId id="357" r:id="rId62"/>
    <p:sldId id="318" r:id="rId63"/>
    <p:sldId id="377" r:id="rId64"/>
    <p:sldId id="379" r:id="rId65"/>
    <p:sldId id="378" r:id="rId66"/>
    <p:sldId id="814" r:id="rId67"/>
    <p:sldId id="319" r:id="rId68"/>
    <p:sldId id="791" r:id="rId69"/>
    <p:sldId id="790" r:id="rId70"/>
    <p:sldId id="380" r:id="rId71"/>
    <p:sldId id="260" r:id="rId72"/>
    <p:sldId id="789" r:id="rId73"/>
    <p:sldId id="381" r:id="rId74"/>
    <p:sldId id="320" r:id="rId75"/>
    <p:sldId id="389" r:id="rId76"/>
    <p:sldId id="321" r:id="rId77"/>
    <p:sldId id="322" r:id="rId78"/>
    <p:sldId id="382" r:id="rId79"/>
    <p:sldId id="281" r:id="rId80"/>
    <p:sldId id="323" r:id="rId81"/>
    <p:sldId id="391" r:id="rId82"/>
    <p:sldId id="392" r:id="rId83"/>
    <p:sldId id="305" r:id="rId84"/>
    <p:sldId id="776" r:id="rId85"/>
    <p:sldId id="268" r:id="rId86"/>
    <p:sldId id="300" r:id="rId87"/>
    <p:sldId id="330" r:id="rId88"/>
    <p:sldId id="426" r:id="rId89"/>
    <p:sldId id="428" r:id="rId90"/>
    <p:sldId id="810" r:id="rId91"/>
    <p:sldId id="811" r:id="rId92"/>
    <p:sldId id="315" r:id="rId93"/>
    <p:sldId id="427" r:id="rId94"/>
    <p:sldId id="815" r:id="rId95"/>
    <p:sldId id="431" r:id="rId96"/>
    <p:sldId id="313" r:id="rId97"/>
    <p:sldId id="312" r:id="rId98"/>
    <p:sldId id="777" r:id="rId99"/>
    <p:sldId id="256" r:id="rId100"/>
    <p:sldId id="258" r:id="rId101"/>
    <p:sldId id="285" r:id="rId102"/>
    <p:sldId id="288" r:id="rId103"/>
    <p:sldId id="794" r:id="rId104"/>
    <p:sldId id="286" r:id="rId105"/>
    <p:sldId id="266" r:id="rId106"/>
    <p:sldId id="267" r:id="rId107"/>
    <p:sldId id="287" r:id="rId108"/>
    <p:sldId id="795" r:id="rId109"/>
    <p:sldId id="796"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sharma332332@outlook.com"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81" d="100"/>
          <a:sy n="81" d="100"/>
        </p:scale>
        <p:origin x="145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commentAuthors" Target="commentAuthor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E095-9E48-43EB-B6FD-D7B672E0D110}" type="datetimeFigureOut">
              <a:rPr lang="en-IN" smtClean="0"/>
              <a:pPr/>
              <a:t>12-10-2023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F16AD-4662-4FED-8923-A328D0B2FAF9}" type="slidenum">
              <a:rPr lang="en-IN" smtClean="0"/>
              <a:pPr/>
              <a:t>‹#›</a:t>
            </a:fld>
            <a:endParaRPr lang="en-IN"/>
          </a:p>
        </p:txBody>
      </p:sp>
    </p:spTree>
    <p:extLst>
      <p:ext uri="{BB962C8B-B14F-4D97-AF65-F5344CB8AC3E}">
        <p14:creationId xmlns:p14="http://schemas.microsoft.com/office/powerpoint/2010/main" val="260063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E75BCC-52BF-479D-8785-ECCB0FF1F3F2}" type="slidenum">
              <a:rPr lang="en-US" smtClean="0"/>
              <a:pPr/>
              <a:t>1</a:t>
            </a:fld>
            <a:endParaRPr lang="en-US"/>
          </a:p>
        </p:txBody>
      </p:sp>
    </p:spTree>
    <p:extLst>
      <p:ext uri="{BB962C8B-B14F-4D97-AF65-F5344CB8AC3E}">
        <p14:creationId xmlns:p14="http://schemas.microsoft.com/office/powerpoint/2010/main" val="168408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14</a:t>
            </a:fld>
            <a:endParaRPr lang="en-IN"/>
          </a:p>
        </p:txBody>
      </p:sp>
    </p:spTree>
    <p:extLst>
      <p:ext uri="{BB962C8B-B14F-4D97-AF65-F5344CB8AC3E}">
        <p14:creationId xmlns:p14="http://schemas.microsoft.com/office/powerpoint/2010/main" val="825775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15</a:t>
            </a:fld>
            <a:endParaRPr lang="en-IN"/>
          </a:p>
        </p:txBody>
      </p:sp>
    </p:spTree>
    <p:extLst>
      <p:ext uri="{BB962C8B-B14F-4D97-AF65-F5344CB8AC3E}">
        <p14:creationId xmlns:p14="http://schemas.microsoft.com/office/powerpoint/2010/main" val="781825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20</a:t>
            </a:fld>
            <a:endParaRPr lang="en-IN"/>
          </a:p>
        </p:txBody>
      </p:sp>
    </p:spTree>
    <p:extLst>
      <p:ext uri="{BB962C8B-B14F-4D97-AF65-F5344CB8AC3E}">
        <p14:creationId xmlns:p14="http://schemas.microsoft.com/office/powerpoint/2010/main" val="196149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21</a:t>
            </a:fld>
            <a:endParaRPr lang="en-IN"/>
          </a:p>
        </p:txBody>
      </p:sp>
    </p:spTree>
    <p:extLst>
      <p:ext uri="{BB962C8B-B14F-4D97-AF65-F5344CB8AC3E}">
        <p14:creationId xmlns:p14="http://schemas.microsoft.com/office/powerpoint/2010/main" val="1193857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22</a:t>
            </a:fld>
            <a:endParaRPr lang="en-IN"/>
          </a:p>
        </p:txBody>
      </p:sp>
    </p:spTree>
    <p:extLst>
      <p:ext uri="{BB962C8B-B14F-4D97-AF65-F5344CB8AC3E}">
        <p14:creationId xmlns:p14="http://schemas.microsoft.com/office/powerpoint/2010/main" val="413317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23</a:t>
            </a:fld>
            <a:endParaRPr lang="en-IN"/>
          </a:p>
        </p:txBody>
      </p:sp>
    </p:spTree>
    <p:extLst>
      <p:ext uri="{BB962C8B-B14F-4D97-AF65-F5344CB8AC3E}">
        <p14:creationId xmlns:p14="http://schemas.microsoft.com/office/powerpoint/2010/main" val="209657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24</a:t>
            </a:fld>
            <a:endParaRPr lang="en-IN"/>
          </a:p>
        </p:txBody>
      </p:sp>
    </p:spTree>
    <p:extLst>
      <p:ext uri="{BB962C8B-B14F-4D97-AF65-F5344CB8AC3E}">
        <p14:creationId xmlns:p14="http://schemas.microsoft.com/office/powerpoint/2010/main" val="141198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25</a:t>
            </a:fld>
            <a:endParaRPr lang="en-IN"/>
          </a:p>
        </p:txBody>
      </p:sp>
    </p:spTree>
    <p:extLst>
      <p:ext uri="{BB962C8B-B14F-4D97-AF65-F5344CB8AC3E}">
        <p14:creationId xmlns:p14="http://schemas.microsoft.com/office/powerpoint/2010/main" val="2892833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26</a:t>
            </a:fld>
            <a:endParaRPr lang="en-IN"/>
          </a:p>
        </p:txBody>
      </p:sp>
    </p:spTree>
    <p:extLst>
      <p:ext uri="{BB962C8B-B14F-4D97-AF65-F5344CB8AC3E}">
        <p14:creationId xmlns:p14="http://schemas.microsoft.com/office/powerpoint/2010/main" val="256520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27</a:t>
            </a:fld>
            <a:endParaRPr lang="en-IN"/>
          </a:p>
        </p:txBody>
      </p:sp>
    </p:spTree>
    <p:extLst>
      <p:ext uri="{BB962C8B-B14F-4D97-AF65-F5344CB8AC3E}">
        <p14:creationId xmlns:p14="http://schemas.microsoft.com/office/powerpoint/2010/main" val="145204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4</a:t>
            </a:fld>
            <a:endParaRPr lang="en-IN"/>
          </a:p>
        </p:txBody>
      </p:sp>
    </p:spTree>
    <p:extLst>
      <p:ext uri="{BB962C8B-B14F-4D97-AF65-F5344CB8AC3E}">
        <p14:creationId xmlns:p14="http://schemas.microsoft.com/office/powerpoint/2010/main" val="2276091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28</a:t>
            </a:fld>
            <a:endParaRPr lang="en-IN"/>
          </a:p>
        </p:txBody>
      </p:sp>
    </p:spTree>
    <p:extLst>
      <p:ext uri="{BB962C8B-B14F-4D97-AF65-F5344CB8AC3E}">
        <p14:creationId xmlns:p14="http://schemas.microsoft.com/office/powerpoint/2010/main" val="2170605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29</a:t>
            </a:fld>
            <a:endParaRPr lang="en-IN"/>
          </a:p>
        </p:txBody>
      </p:sp>
    </p:spTree>
    <p:extLst>
      <p:ext uri="{BB962C8B-B14F-4D97-AF65-F5344CB8AC3E}">
        <p14:creationId xmlns:p14="http://schemas.microsoft.com/office/powerpoint/2010/main" val="72566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30</a:t>
            </a:fld>
            <a:endParaRPr lang="en-IN"/>
          </a:p>
        </p:txBody>
      </p:sp>
    </p:spTree>
    <p:extLst>
      <p:ext uri="{BB962C8B-B14F-4D97-AF65-F5344CB8AC3E}">
        <p14:creationId xmlns:p14="http://schemas.microsoft.com/office/powerpoint/2010/main" val="375980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31</a:t>
            </a:fld>
            <a:endParaRPr lang="en-IN"/>
          </a:p>
        </p:txBody>
      </p:sp>
    </p:spTree>
    <p:extLst>
      <p:ext uri="{BB962C8B-B14F-4D97-AF65-F5344CB8AC3E}">
        <p14:creationId xmlns:p14="http://schemas.microsoft.com/office/powerpoint/2010/main" val="1979837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32</a:t>
            </a:fld>
            <a:endParaRPr lang="en-IN"/>
          </a:p>
        </p:txBody>
      </p:sp>
    </p:spTree>
    <p:extLst>
      <p:ext uri="{BB962C8B-B14F-4D97-AF65-F5344CB8AC3E}">
        <p14:creationId xmlns:p14="http://schemas.microsoft.com/office/powerpoint/2010/main" val="4122839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33</a:t>
            </a:fld>
            <a:endParaRPr lang="en-IN"/>
          </a:p>
        </p:txBody>
      </p:sp>
    </p:spTree>
    <p:extLst>
      <p:ext uri="{BB962C8B-B14F-4D97-AF65-F5344CB8AC3E}">
        <p14:creationId xmlns:p14="http://schemas.microsoft.com/office/powerpoint/2010/main" val="1408729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FDA41AD-1FA6-4353-AFA8-6ED0B46C5C52}"/>
              </a:ext>
            </a:extLst>
          </p:cNvPr>
          <p:cNvSpPr>
            <a:spLocks noGrp="1" noRot="1" noChangeAspect="1" noChangeArrowheads="1" noTextEdit="1"/>
          </p:cNvSpPr>
          <p:nvPr>
            <p:ph type="sldImg"/>
          </p:nvPr>
        </p:nvSpPr>
        <p:spPr>
          <a:xfrm>
            <a:off x="1150938" y="692150"/>
            <a:ext cx="4557712" cy="3417888"/>
          </a:xfrm>
          <a:noFill/>
          <a:ln w="12700" cap="flat">
            <a:solidFill>
              <a:schemeClr val="tx1"/>
            </a:solidFill>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BC918D0B-4253-4C6F-BF65-D8CACF2A69CB}"/>
              </a:ext>
            </a:extLst>
          </p:cNvPr>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defTabSz="914400"/>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7</a:t>
            </a:fld>
            <a:endParaRPr lang="en-IN"/>
          </a:p>
        </p:txBody>
      </p:sp>
    </p:spTree>
    <p:extLst>
      <p:ext uri="{BB962C8B-B14F-4D97-AF65-F5344CB8AC3E}">
        <p14:creationId xmlns:p14="http://schemas.microsoft.com/office/powerpoint/2010/main" val="1022698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8</a:t>
            </a:fld>
            <a:endParaRPr lang="en-IN"/>
          </a:p>
        </p:txBody>
      </p:sp>
    </p:spTree>
    <p:extLst>
      <p:ext uri="{BB962C8B-B14F-4D97-AF65-F5344CB8AC3E}">
        <p14:creationId xmlns:p14="http://schemas.microsoft.com/office/powerpoint/2010/main" val="2392177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9</a:t>
            </a:fld>
            <a:endParaRPr lang="en-IN"/>
          </a:p>
        </p:txBody>
      </p:sp>
    </p:spTree>
    <p:extLst>
      <p:ext uri="{BB962C8B-B14F-4D97-AF65-F5344CB8AC3E}">
        <p14:creationId xmlns:p14="http://schemas.microsoft.com/office/powerpoint/2010/main" val="333722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10</a:t>
            </a:fld>
            <a:endParaRPr lang="en-IN"/>
          </a:p>
        </p:txBody>
      </p:sp>
    </p:spTree>
    <p:extLst>
      <p:ext uri="{BB962C8B-B14F-4D97-AF65-F5344CB8AC3E}">
        <p14:creationId xmlns:p14="http://schemas.microsoft.com/office/powerpoint/2010/main" val="27865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11</a:t>
            </a:fld>
            <a:endParaRPr lang="en-IN"/>
          </a:p>
        </p:txBody>
      </p:sp>
    </p:spTree>
    <p:extLst>
      <p:ext uri="{BB962C8B-B14F-4D97-AF65-F5344CB8AC3E}">
        <p14:creationId xmlns:p14="http://schemas.microsoft.com/office/powerpoint/2010/main" val="238450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12</a:t>
            </a:fld>
            <a:endParaRPr lang="en-IN"/>
          </a:p>
        </p:txBody>
      </p:sp>
    </p:spTree>
    <p:extLst>
      <p:ext uri="{BB962C8B-B14F-4D97-AF65-F5344CB8AC3E}">
        <p14:creationId xmlns:p14="http://schemas.microsoft.com/office/powerpoint/2010/main" val="270101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endParaRPr lang="en-IN"/>
          </a:p>
        </p:txBody>
      </p:sp>
      <p:sp>
        <p:nvSpPr>
          <p:cNvPr id="5" name="Slide Number Placeholder 4"/>
          <p:cNvSpPr>
            <a:spLocks noGrp="1"/>
          </p:cNvSpPr>
          <p:nvPr>
            <p:ph type="sldNum" sz="quarter" idx="11"/>
          </p:nvPr>
        </p:nvSpPr>
        <p:spPr/>
        <p:txBody>
          <a:bodyPr/>
          <a:lstStyle/>
          <a:p>
            <a:fld id="{2D046A63-E36E-4CD7-9DF3-92EF0600A986}" type="slidenum">
              <a:rPr lang="en-IN" smtClean="0"/>
              <a:pPr/>
              <a:t>13</a:t>
            </a:fld>
            <a:endParaRPr lang="en-IN"/>
          </a:p>
        </p:txBody>
      </p:sp>
    </p:spTree>
    <p:extLst>
      <p:ext uri="{BB962C8B-B14F-4D97-AF65-F5344CB8AC3E}">
        <p14:creationId xmlns:p14="http://schemas.microsoft.com/office/powerpoint/2010/main" val="2735231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Титульный слайд">
    <p:spTree>
      <p:nvGrpSpPr>
        <p:cNvPr id="1" name=""/>
        <p:cNvGrpSpPr/>
        <p:nvPr/>
      </p:nvGrpSpPr>
      <p:grpSpPr>
        <a:xfrm>
          <a:off x="0" y="0"/>
          <a:ext cx="0" cy="0"/>
          <a:chOff x="0" y="0"/>
          <a:chExt cx="0" cy="0"/>
        </a:xfrm>
      </p:grpSpPr>
      <p:sp>
        <p:nvSpPr>
          <p:cNvPr id="3" name="Прямоугольник 1"/>
          <p:cNvSpPr/>
          <p:nvPr/>
        </p:nvSpPr>
        <p:spPr>
          <a:xfrm>
            <a:off x="-14288" y="1905000"/>
            <a:ext cx="9158288"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p:nvSpPr>
        <p:spPr>
          <a:xfrm>
            <a:off x="-14288" y="0"/>
            <a:ext cx="9158288"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p:nvSpPr>
        <p:spPr>
          <a:xfrm>
            <a:off x="814388" y="1009650"/>
            <a:ext cx="7515225"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385888" y="2819400"/>
            <a:ext cx="6372225" cy="2800350"/>
          </a:xfrm>
          <a:prstGeom prst="rect">
            <a:avLst/>
          </a:prstGeom>
        </p:spPr>
        <p:txBody>
          <a:bodyPr/>
          <a:lstStyle/>
          <a:p>
            <a:pPr lvl="0"/>
            <a:r>
              <a:rPr lang="en-US" noProof="0"/>
              <a:t>Click icon to add picture</a:t>
            </a:r>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87C745-56DA-482A-AAC9-ED28E6AEE977}"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3"/>
            <a:ext cx="9144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8"/>
            <a:ext cx="9144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3028030" y="6"/>
            <a:ext cx="3096344"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13"/>
            <a:ext cx="9144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3"/>
            <a:ext cx="9144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8"/>
            <a:ext cx="9144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3028030" y="6"/>
            <a:ext cx="3096344"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13"/>
            <a:ext cx="9144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051721" y="164643"/>
            <a:ext cx="7092280"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051721" y="932728"/>
            <a:ext cx="7092280"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1907704"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1"/>
            <a:ext cx="9144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6"/>
            <a:ext cx="9144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6"/>
            <a:ext cx="9144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187545" y="4677514"/>
            <a:ext cx="288032"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3347785" y="4677514"/>
            <a:ext cx="288032"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5508025" y="4677514"/>
            <a:ext cx="288032"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7668262" y="4677514"/>
            <a:ext cx="288032"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3028030" y="6"/>
            <a:ext cx="3096344"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13"/>
            <a:ext cx="9144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611560" y="2517005"/>
            <a:ext cx="144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2771799" y="2517005"/>
            <a:ext cx="144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4932038" y="2517005"/>
            <a:ext cx="144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7092277" y="2517005"/>
            <a:ext cx="144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3923928" y="2276877"/>
            <a:ext cx="4283968"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827584" y="1412776"/>
            <a:ext cx="342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1" y="990600"/>
            <a:ext cx="2915816"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3059832" y="4"/>
            <a:ext cx="6084168"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1" y="1013496"/>
            <a:ext cx="2915816"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6228184" y="0"/>
            <a:ext cx="2915816"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54"/>
            <a:ext cx="4572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1"/>
            <a:ext cx="9144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6"/>
            <a:ext cx="9144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46270" y="4101331"/>
            <a:ext cx="18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6897730" y="1700808"/>
            <a:ext cx="18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446270" y="1700808"/>
            <a:ext cx="18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6897730" y="4101331"/>
            <a:ext cx="18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2339754" y="4101331"/>
            <a:ext cx="4464497"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2339754" y="1700808"/>
            <a:ext cx="4464497"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532239" y="480060"/>
            <a:ext cx="3168352"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844605" y="480061"/>
            <a:ext cx="4752528"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3844605" y="2948948"/>
            <a:ext cx="1476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5482869" y="2948948"/>
            <a:ext cx="1476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121133" y="2948948"/>
            <a:ext cx="1476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1"/>
            <a:ext cx="9144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6"/>
            <a:ext cx="9144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075" y="2276878"/>
            <a:ext cx="5428593" cy="3966041"/>
          </a:xfrm>
          <a:prstGeom prst="rect">
            <a:avLst/>
          </a:prstGeom>
        </p:spPr>
      </p:pic>
      <p:sp>
        <p:nvSpPr>
          <p:cNvPr id="7" name="Picture Placeholder 2"/>
          <p:cNvSpPr>
            <a:spLocks noGrp="1"/>
          </p:cNvSpPr>
          <p:nvPr>
            <p:ph type="pic" idx="1" hasCustomPrompt="1"/>
          </p:nvPr>
        </p:nvSpPr>
        <p:spPr>
          <a:xfrm>
            <a:off x="4279407" y="2485912"/>
            <a:ext cx="3624668"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3028030" y="6"/>
            <a:ext cx="3096344"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13"/>
            <a:ext cx="9144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81"/>
            <a:ext cx="9144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6"/>
            <a:ext cx="9144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82300" y="1815750"/>
            <a:ext cx="2520280"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305121" y="1815750"/>
            <a:ext cx="2520280"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27939" y="1815750"/>
            <a:ext cx="2520280"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682426" y="1957962"/>
            <a:ext cx="2305398"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3404671" y="1957962"/>
            <a:ext cx="2305398"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6126916" y="1957962"/>
            <a:ext cx="2305398"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3028030" y="6"/>
            <a:ext cx="3096344"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13"/>
            <a:ext cx="9144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9144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3"/>
            <a:ext cx="9144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10" y="1508788"/>
            <a:ext cx="2849840"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4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72.wmf"/><Relationship Id="rId4" Type="http://schemas.openxmlformats.org/officeDocument/2006/relationships/oleObject" Target="../embeddings/oleObject4.bin"/></Relationships>
</file>

<file path=ppt/slides/_rels/slide89.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oleObject" Target="../embeddings/oleObject8.bin"/><Relationship Id="rId5" Type="http://schemas.openxmlformats.org/officeDocument/2006/relationships/image" Target="../media/image75.wmf"/><Relationship Id="rId4" Type="http://schemas.openxmlformats.org/officeDocument/2006/relationships/oleObject" Target="../embeddings/oleObject7.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D4CD2FE-98C3-45FA-A906-61AAB2BDE134}"/>
              </a:ext>
            </a:extLst>
          </p:cNvPr>
          <p:cNvSpPr/>
          <p:nvPr/>
        </p:nvSpPr>
        <p:spPr>
          <a:xfrm>
            <a:off x="-3175" y="5340350"/>
            <a:ext cx="9147175" cy="151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a:extLst>
              <a:ext uri="{FF2B5EF4-FFF2-40B4-BE49-F238E27FC236}">
                <a16:creationId xmlns:a16="http://schemas.microsoft.com/office/drawing/2014/main" id="{A6BF2B11-C2A5-4306-A95B-694045B2BA5B}"/>
              </a:ext>
            </a:extLst>
          </p:cNvPr>
          <p:cNvSpPr/>
          <p:nvPr/>
        </p:nvSpPr>
        <p:spPr>
          <a:xfrm>
            <a:off x="227013" y="5902325"/>
            <a:ext cx="33337" cy="6127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9" name="Slide Number Placeholder 2">
            <a:extLst>
              <a:ext uri="{FF2B5EF4-FFF2-40B4-BE49-F238E27FC236}">
                <a16:creationId xmlns:a16="http://schemas.microsoft.com/office/drawing/2014/main" id="{ABD24066-0342-4E01-A4C0-1D4CA5A6F053}"/>
              </a:ext>
            </a:extLst>
          </p:cNvPr>
          <p:cNvSpPr txBox="1">
            <a:spLocks/>
          </p:cNvSpPr>
          <p:nvPr/>
        </p:nvSpPr>
        <p:spPr bwMode="auto">
          <a:xfrm>
            <a:off x="6572250" y="65087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en-US" sz="1200">
              <a:solidFill>
                <a:srgbClr val="898989"/>
              </a:solidFill>
              <a:latin typeface="Calibri" panose="020F0502020204030204" pitchFamily="34" charset="0"/>
            </a:endParaRPr>
          </a:p>
        </p:txBody>
      </p:sp>
      <p:sp>
        <p:nvSpPr>
          <p:cNvPr id="46" name="Right Triangle 45">
            <a:extLst>
              <a:ext uri="{FF2B5EF4-FFF2-40B4-BE49-F238E27FC236}">
                <a16:creationId xmlns:a16="http://schemas.microsoft.com/office/drawing/2014/main" id="{A91DB7E4-D2DD-4965-846A-9309E2D8F8B6}"/>
              </a:ext>
            </a:extLst>
          </p:cNvPr>
          <p:cNvSpPr/>
          <p:nvPr/>
        </p:nvSpPr>
        <p:spPr>
          <a:xfrm flipV="1">
            <a:off x="7131050" y="5940425"/>
            <a:ext cx="968375" cy="1157288"/>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fontAlgn="auto">
              <a:spcBef>
                <a:spcPts val="0"/>
              </a:spcBef>
              <a:spcAft>
                <a:spcPts val="0"/>
              </a:spcAft>
              <a:defRPr/>
            </a:pPr>
            <a:endParaRPr lang="en-ID" kern="0">
              <a:solidFill>
                <a:srgbClr val="FFFFFF"/>
              </a:solidFill>
              <a:latin typeface="Calibri" panose="020F0502020204030204"/>
              <a:cs typeface="Arial" charset="0"/>
            </a:endParaRPr>
          </a:p>
        </p:txBody>
      </p:sp>
      <p:graphicFrame>
        <p:nvGraphicFramePr>
          <p:cNvPr id="1026" name="Object 2">
            <a:extLst>
              <a:ext uri="{FF2B5EF4-FFF2-40B4-BE49-F238E27FC236}">
                <a16:creationId xmlns:a16="http://schemas.microsoft.com/office/drawing/2014/main" id="{4396BE2B-8700-4F1D-B0D1-1003D25842FC}"/>
              </a:ext>
            </a:extLst>
          </p:cNvPr>
          <p:cNvGraphicFramePr>
            <a:graphicFrameLocks noChangeAspect="1"/>
          </p:cNvGraphicFramePr>
          <p:nvPr/>
        </p:nvGraphicFramePr>
        <p:xfrm>
          <a:off x="0" y="2833688"/>
          <a:ext cx="2478088" cy="3148012"/>
        </p:xfrm>
        <a:graphic>
          <a:graphicData uri="http://schemas.openxmlformats.org/presentationml/2006/ole">
            <mc:AlternateContent xmlns:mc="http://schemas.openxmlformats.org/markup-compatibility/2006">
              <mc:Choice xmlns:v="urn:schemas-microsoft-com:vml" Requires="v">
                <p:oleObj name="CorelDRAW" r:id="rId3" imgW="2169000" imgH="2169360" progId="">
                  <p:embed/>
                </p:oleObj>
              </mc:Choice>
              <mc:Fallback>
                <p:oleObj name="CorelDRAW" r:id="rId3" imgW="2169000" imgH="2169360" progId="">
                  <p:embed/>
                  <p:pic>
                    <p:nvPicPr>
                      <p:cNvPr id="1026" name="Object 2">
                        <a:extLst>
                          <a:ext uri="{FF2B5EF4-FFF2-40B4-BE49-F238E27FC236}">
                            <a16:creationId xmlns:a16="http://schemas.microsoft.com/office/drawing/2014/main" id="{4396BE2B-8700-4F1D-B0D1-1003D25842FC}"/>
                          </a:ext>
                        </a:extLst>
                      </p:cNvPr>
                      <p:cNvPicPr>
                        <a:picLocks noChangeAspect="1" noChangeArrowheads="1"/>
                      </p:cNvPicPr>
                      <p:nvPr/>
                    </p:nvPicPr>
                    <p:blipFill>
                      <a:blip r:embed="rId4">
                        <a:lum bright="76000"/>
                        <a:extLst>
                          <a:ext uri="{28A0092B-C50C-407E-A947-70E740481C1C}">
                            <a14:useLocalDpi xmlns:a14="http://schemas.microsoft.com/office/drawing/2010/main" val="0"/>
                          </a:ext>
                        </a:extLst>
                      </a:blip>
                      <a:srcRect/>
                      <a:stretch>
                        <a:fillRect/>
                      </a:stretch>
                    </p:blipFill>
                    <p:spPr bwMode="auto">
                      <a:xfrm>
                        <a:off x="0" y="2833688"/>
                        <a:ext cx="2478088" cy="314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CB734C5C-E03C-4C79-9996-4FAC5E517017}"/>
              </a:ext>
            </a:extLst>
          </p:cNvPr>
          <p:cNvSpPr/>
          <p:nvPr/>
        </p:nvSpPr>
        <p:spPr>
          <a:xfrm flipH="1">
            <a:off x="5284788" y="-65088"/>
            <a:ext cx="3859212" cy="5853113"/>
          </a:xfrm>
          <a:prstGeom prst="rtTriangle">
            <a:avLst/>
          </a:prstGeom>
          <a:solidFill>
            <a:srgbClr val="FFFFFF">
              <a:lumMod val="95000"/>
              <a:alpha val="17000"/>
            </a:srgbClr>
          </a:solidFill>
          <a:ln w="12700" cap="flat" cmpd="sng" algn="ctr">
            <a:noFill/>
            <a:prstDash val="solid"/>
            <a:miter lim="800000"/>
          </a:ln>
          <a:effectLst/>
        </p:spPr>
        <p:txBody>
          <a:bodyPr anchor="ctr"/>
          <a:lstStyle/>
          <a:p>
            <a:pPr algn="ctr" fontAlgn="auto">
              <a:spcBef>
                <a:spcPts val="0"/>
              </a:spcBef>
              <a:spcAft>
                <a:spcPts val="0"/>
              </a:spcAft>
              <a:defRPr/>
            </a:pPr>
            <a:endParaRPr lang="en-ID" kern="0">
              <a:solidFill>
                <a:srgbClr val="FFFFFF"/>
              </a:solidFill>
              <a:latin typeface="Calibri" panose="020F0502020204030204"/>
              <a:cs typeface="Arial" charset="0"/>
            </a:endParaRPr>
          </a:p>
        </p:txBody>
      </p:sp>
      <p:sp>
        <p:nvSpPr>
          <p:cNvPr id="45" name="Rectangle 44">
            <a:extLst>
              <a:ext uri="{FF2B5EF4-FFF2-40B4-BE49-F238E27FC236}">
                <a16:creationId xmlns:a16="http://schemas.microsoft.com/office/drawing/2014/main" id="{C2F356FD-6526-4100-88D1-9BD657FA8D7A}"/>
              </a:ext>
            </a:extLst>
          </p:cNvPr>
          <p:cNvSpPr/>
          <p:nvPr/>
        </p:nvSpPr>
        <p:spPr>
          <a:xfrm>
            <a:off x="1593056" y="2025526"/>
            <a:ext cx="5122069"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Triangle 42">
            <a:extLst>
              <a:ext uri="{FF2B5EF4-FFF2-40B4-BE49-F238E27FC236}">
                <a16:creationId xmlns:a16="http://schemas.microsoft.com/office/drawing/2014/main" id="{E41D3879-76E6-468E-9897-930C73361F01}"/>
              </a:ext>
            </a:extLst>
          </p:cNvPr>
          <p:cNvSpPr/>
          <p:nvPr/>
        </p:nvSpPr>
        <p:spPr>
          <a:xfrm rot="10800000" flipV="1">
            <a:off x="7372350" y="5334000"/>
            <a:ext cx="1774825" cy="16002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7" name="TextBox 35">
            <a:extLst>
              <a:ext uri="{FF2B5EF4-FFF2-40B4-BE49-F238E27FC236}">
                <a16:creationId xmlns:a16="http://schemas.microsoft.com/office/drawing/2014/main" id="{4E8437DB-1CED-4418-B068-B6FD1DBC2A44}"/>
              </a:ext>
            </a:extLst>
          </p:cNvPr>
          <p:cNvSpPr txBox="1">
            <a:spLocks noChangeArrowheads="1"/>
          </p:cNvSpPr>
          <p:nvPr/>
        </p:nvSpPr>
        <p:spPr bwMode="auto">
          <a:xfrm>
            <a:off x="5160963" y="6019800"/>
            <a:ext cx="3695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595959"/>
                </a:solidFill>
                <a:latin typeface="Casper"/>
                <a:ea typeface="Karla"/>
                <a:cs typeface="Karla"/>
              </a:rPr>
              <a:t>DISCOVER . </a:t>
            </a:r>
            <a:r>
              <a:rPr lang="en-US" altLang="en-US" sz="2000" b="1">
                <a:solidFill>
                  <a:srgbClr val="C00000"/>
                </a:solidFill>
                <a:latin typeface="Casper"/>
                <a:ea typeface="Karla"/>
                <a:cs typeface="Karla"/>
              </a:rPr>
              <a:t>LEARN</a:t>
            </a:r>
            <a:r>
              <a:rPr lang="en-US" altLang="en-US" sz="2000" b="1">
                <a:solidFill>
                  <a:srgbClr val="595959"/>
                </a:solidFill>
                <a:latin typeface="Casper"/>
                <a:ea typeface="Karla"/>
                <a:cs typeface="Karla"/>
              </a:rPr>
              <a:t> . EMPOWER</a:t>
            </a:r>
            <a:endParaRPr lang="en-US" altLang="en-US" sz="1200" b="1">
              <a:solidFill>
                <a:srgbClr val="000000"/>
              </a:solidFill>
              <a:latin typeface="Casper"/>
            </a:endParaRPr>
          </a:p>
          <a:p>
            <a:pPr eaLnBrk="1" hangingPunct="1"/>
            <a:endParaRPr lang="en-US" altLang="en-US" sz="1600" b="1">
              <a:latin typeface="Casper"/>
            </a:endParaRPr>
          </a:p>
        </p:txBody>
      </p:sp>
      <p:sp>
        <p:nvSpPr>
          <p:cNvPr id="52" name="Rectangle 51">
            <a:extLst>
              <a:ext uri="{FF2B5EF4-FFF2-40B4-BE49-F238E27FC236}">
                <a16:creationId xmlns:a16="http://schemas.microsoft.com/office/drawing/2014/main" id="{430A7DB1-986F-464A-BEDB-749DC5B13041}"/>
              </a:ext>
            </a:extLst>
          </p:cNvPr>
          <p:cNvSpPr/>
          <p:nvPr/>
        </p:nvSpPr>
        <p:spPr>
          <a:xfrm>
            <a:off x="5164138" y="6043613"/>
            <a:ext cx="34925" cy="369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9" name="TextBox 52">
            <a:extLst>
              <a:ext uri="{FF2B5EF4-FFF2-40B4-BE49-F238E27FC236}">
                <a16:creationId xmlns:a16="http://schemas.microsoft.com/office/drawing/2014/main" id="{E74BE490-82E2-49FC-A296-DE365AEAE85A}"/>
              </a:ext>
            </a:extLst>
          </p:cNvPr>
          <p:cNvSpPr txBox="1">
            <a:spLocks noChangeArrowheads="1"/>
          </p:cNvSpPr>
          <p:nvPr/>
        </p:nvSpPr>
        <p:spPr bwMode="auto">
          <a:xfrm>
            <a:off x="127000" y="6013450"/>
            <a:ext cx="4203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eaLnBrk="0" hangingPunct="0">
              <a:defRPr>
                <a:solidFill>
                  <a:schemeClr val="tx1"/>
                </a:solidFill>
                <a:latin typeface="Arial" panose="020B0604020202020204" pitchFamily="34" charset="0"/>
                <a:cs typeface="Arial" panose="020B0604020202020204" pitchFamily="34" charset="0"/>
              </a:defRPr>
            </a:lvl1pPr>
            <a:lvl2pPr marL="742950" indent="-285750" defTabSz="622300" eaLnBrk="0" hangingPunct="0">
              <a:defRPr>
                <a:solidFill>
                  <a:schemeClr val="tx1"/>
                </a:solidFill>
                <a:latin typeface="Arial" panose="020B0604020202020204" pitchFamily="34" charset="0"/>
                <a:cs typeface="Arial" panose="020B0604020202020204" pitchFamily="34" charset="0"/>
              </a:defRPr>
            </a:lvl2pPr>
            <a:lvl3pPr marL="1143000" indent="-228600" defTabSz="622300" eaLnBrk="0" hangingPunct="0">
              <a:defRPr>
                <a:solidFill>
                  <a:schemeClr val="tx1"/>
                </a:solidFill>
                <a:latin typeface="Arial" panose="020B0604020202020204" pitchFamily="34" charset="0"/>
                <a:cs typeface="Arial" panose="020B0604020202020204" pitchFamily="34" charset="0"/>
              </a:defRPr>
            </a:lvl3pPr>
            <a:lvl4pPr marL="1600200" indent="-228600" defTabSz="622300" eaLnBrk="0" hangingPunct="0">
              <a:defRPr>
                <a:solidFill>
                  <a:schemeClr val="tx1"/>
                </a:solidFill>
                <a:latin typeface="Arial" panose="020B0604020202020204" pitchFamily="34" charset="0"/>
                <a:cs typeface="Arial" panose="020B0604020202020204" pitchFamily="34" charset="0"/>
              </a:defRPr>
            </a:lvl4pPr>
            <a:lvl5pPr marL="2057400" indent="-228600" defTabSz="622300" eaLnBrk="0" hangingPunct="0">
              <a:defRPr>
                <a:solidFill>
                  <a:schemeClr val="tx1"/>
                </a:solidFill>
                <a:latin typeface="Arial" panose="020B0604020202020204" pitchFamily="34" charset="0"/>
                <a:cs typeface="Arial" panose="020B0604020202020204" pitchFamily="34" charset="0"/>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Raleway ExtraBold"/>
              </a:rPr>
              <a:t>INTRODUCTION</a:t>
            </a:r>
          </a:p>
        </p:txBody>
      </p:sp>
      <p:sp>
        <p:nvSpPr>
          <p:cNvPr id="1040" name="TextBox 25">
            <a:extLst>
              <a:ext uri="{FF2B5EF4-FFF2-40B4-BE49-F238E27FC236}">
                <a16:creationId xmlns:a16="http://schemas.microsoft.com/office/drawing/2014/main" id="{3C41BE81-A990-417E-9339-570115F21505}"/>
              </a:ext>
            </a:extLst>
          </p:cNvPr>
          <p:cNvSpPr txBox="1">
            <a:spLocks noChangeArrowheads="1"/>
          </p:cNvSpPr>
          <p:nvPr/>
        </p:nvSpPr>
        <p:spPr bwMode="auto">
          <a:xfrm>
            <a:off x="1044575" y="530765"/>
            <a:ext cx="7392987" cy="638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22300" eaLnBrk="0" hangingPunct="0">
              <a:defRPr>
                <a:solidFill>
                  <a:schemeClr val="tx1"/>
                </a:solidFill>
                <a:latin typeface="Arial" panose="020B0604020202020204" pitchFamily="34" charset="0"/>
                <a:cs typeface="Arial" panose="020B0604020202020204" pitchFamily="34" charset="0"/>
              </a:defRPr>
            </a:lvl1pPr>
            <a:lvl2pPr marL="742950" indent="-285750" defTabSz="622300" eaLnBrk="0" hangingPunct="0">
              <a:defRPr>
                <a:solidFill>
                  <a:schemeClr val="tx1"/>
                </a:solidFill>
                <a:latin typeface="Arial" panose="020B0604020202020204" pitchFamily="34" charset="0"/>
                <a:cs typeface="Arial" panose="020B0604020202020204" pitchFamily="34" charset="0"/>
              </a:defRPr>
            </a:lvl2pPr>
            <a:lvl3pPr marL="1143000" indent="-228600" defTabSz="622300" eaLnBrk="0" hangingPunct="0">
              <a:defRPr>
                <a:solidFill>
                  <a:schemeClr val="tx1"/>
                </a:solidFill>
                <a:latin typeface="Arial" panose="020B0604020202020204" pitchFamily="34" charset="0"/>
                <a:cs typeface="Arial" panose="020B0604020202020204" pitchFamily="34" charset="0"/>
              </a:defRPr>
            </a:lvl3pPr>
            <a:lvl4pPr marL="1600200" indent="-228600" defTabSz="622300" eaLnBrk="0" hangingPunct="0">
              <a:defRPr>
                <a:solidFill>
                  <a:schemeClr val="tx1"/>
                </a:solidFill>
                <a:latin typeface="Arial" panose="020B0604020202020204" pitchFamily="34" charset="0"/>
                <a:cs typeface="Arial" panose="020B0604020202020204" pitchFamily="34" charset="0"/>
              </a:defRPr>
            </a:lvl4pPr>
            <a:lvl5pPr marL="2057400" indent="-228600" defTabSz="622300" eaLnBrk="0" hangingPunct="0">
              <a:defRPr>
                <a:solidFill>
                  <a:schemeClr val="tx1"/>
                </a:solidFill>
                <a:latin typeface="Arial" panose="020B0604020202020204" pitchFamily="34" charset="0"/>
                <a:cs typeface="Arial" panose="020B0604020202020204" pitchFamily="34" charset="0"/>
              </a:defRPr>
            </a:lvl5pPr>
            <a:lvl6pPr marL="25146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223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Aft>
                <a:spcPct val="35000"/>
              </a:spcAft>
            </a:pPr>
            <a:r>
              <a:rPr lang="en-US" altLang="en-US" sz="3200" b="1" dirty="0">
                <a:latin typeface="Times New Roman" panose="02020603050405020304" pitchFamily="18" charset="0"/>
                <a:ea typeface="Karla"/>
                <a:cs typeface="Times New Roman" panose="02020603050405020304" pitchFamily="18" charset="0"/>
              </a:rPr>
              <a:t>UNIVERSITY INSTITUTE OF ENGINEERING </a:t>
            </a:r>
          </a:p>
          <a:p>
            <a:pPr algn="ctr" eaLnBrk="1" hangingPunct="1">
              <a:lnSpc>
                <a:spcPct val="90000"/>
              </a:lnSpc>
              <a:spcAft>
                <a:spcPct val="35000"/>
              </a:spcAft>
            </a:pPr>
            <a:r>
              <a:rPr lang="en-US" altLang="en-US" sz="3200" b="1" dirty="0">
                <a:latin typeface="Times New Roman" panose="02020603050405020304" pitchFamily="18" charset="0"/>
                <a:ea typeface="Karla"/>
                <a:cs typeface="Times New Roman" panose="02020603050405020304" pitchFamily="18" charset="0"/>
              </a:rPr>
              <a:t>COMPUTER SCIENCE ENGINEERING</a:t>
            </a:r>
          </a:p>
          <a:p>
            <a:pPr algn="ctr" eaLnBrk="1" hangingPunct="1">
              <a:lnSpc>
                <a:spcPct val="90000"/>
              </a:lnSpc>
              <a:spcAft>
                <a:spcPct val="35000"/>
              </a:spcAft>
            </a:pPr>
            <a:r>
              <a:rPr lang="en-US" altLang="en-US" sz="2800" dirty="0">
                <a:latin typeface="Times New Roman" panose="02020603050405020304" pitchFamily="18" charset="0"/>
                <a:ea typeface="Calibri" panose="020F0502020204030204" pitchFamily="34" charset="0"/>
                <a:cs typeface="Times New Roman" panose="02020603050405020304" pitchFamily="18" charset="0"/>
              </a:rPr>
              <a:t>Master of Engineering</a:t>
            </a:r>
          </a:p>
          <a:p>
            <a:pPr algn="ctr"/>
            <a:r>
              <a:rPr lang="en-US" sz="2000" dirty="0">
                <a:latin typeface="Times New Roman" pitchFamily="18" charset="0"/>
                <a:cs typeface="Times New Roman" pitchFamily="18" charset="0"/>
              </a:rPr>
              <a:t>ADVANCED DATA STRUCTURES </a:t>
            </a:r>
          </a:p>
          <a:p>
            <a:pPr algn="ctr"/>
            <a:r>
              <a:rPr lang="en-US" sz="2000" dirty="0">
                <a:latin typeface="Times New Roman" pitchFamily="18" charset="0"/>
                <a:cs typeface="Times New Roman" pitchFamily="18" charset="0"/>
              </a:rPr>
              <a:t>&amp;</a:t>
            </a:r>
          </a:p>
          <a:p>
            <a:pPr algn="ctr"/>
            <a:r>
              <a:rPr lang="en-US" sz="2000" dirty="0">
                <a:latin typeface="Times New Roman" pitchFamily="18" charset="0"/>
                <a:cs typeface="Times New Roman" pitchFamily="18" charset="0"/>
              </a:rPr>
              <a:t> ALGORITHMS</a:t>
            </a:r>
          </a:p>
          <a:p>
            <a:pPr algn="ctr"/>
            <a:r>
              <a:rPr lang="en-US" sz="2000" dirty="0">
                <a:latin typeface="Times New Roman" pitchFamily="18" charset="0"/>
                <a:cs typeface="Times New Roman" pitchFamily="18" charset="0"/>
              </a:rPr>
              <a:t>(</a:t>
            </a:r>
            <a:r>
              <a:rPr lang="en-IN" sz="2000" b="0" i="0" dirty="0">
                <a:effectLst/>
                <a:latin typeface="Times New Roman" panose="02020603050405020304" pitchFamily="18" charset="0"/>
                <a:cs typeface="Times New Roman" panose="02020603050405020304" pitchFamily="18" charset="0"/>
              </a:rPr>
              <a:t>23CSH-622</a:t>
            </a:r>
            <a:r>
              <a:rPr lang="en-US" sz="2000" dirty="0">
                <a:latin typeface="Times New Roman" panose="02020603050405020304" pitchFamily="18" charset="0"/>
                <a:cs typeface="Times New Roman" pitchFamily="18" charset="0"/>
              </a:rPr>
              <a:t>)</a:t>
            </a:r>
          </a:p>
          <a:p>
            <a:pPr algn="ctr"/>
            <a:endParaRPr lang="en-US" sz="2000" dirty="0">
              <a:latin typeface="Times New Roman" panose="02020603050405020304" pitchFamily="18" charset="0"/>
              <a:cs typeface="Times New Roman" pitchFamily="18" charset="0"/>
            </a:endParaRPr>
          </a:p>
          <a:p>
            <a:pPr algn="ctr"/>
            <a:r>
              <a:rPr lang="en-US" sz="2000" dirty="0">
                <a:latin typeface="Times New Roman" panose="02020603050405020304" pitchFamily="18" charset="0"/>
                <a:cs typeface="Times New Roman" pitchFamily="18" charset="0"/>
              </a:rPr>
              <a:t>By : Dr. Ranjit Singh (E10947)</a:t>
            </a:r>
          </a:p>
          <a:p>
            <a:pPr algn="ctr"/>
            <a:endParaRPr lang="en-US" sz="2000" dirty="0">
              <a:latin typeface="Times New Roman" panose="02020603050405020304" pitchFamily="18" charset="0"/>
              <a:cs typeface="Times New Roman" pitchFamily="18" charset="0"/>
            </a:endParaRPr>
          </a:p>
          <a:p>
            <a:pPr algn="ctr" eaLnBrk="1" hangingPunct="1">
              <a:lnSpc>
                <a:spcPct val="90000"/>
              </a:lnSpc>
              <a:spcAft>
                <a:spcPct val="35000"/>
              </a:spcAft>
            </a:pPr>
            <a:endParaRPr lang="en-US" altLang="en-US" sz="3200" b="1" dirty="0">
              <a:solidFill>
                <a:srgbClr val="262626"/>
              </a:solidFill>
              <a:latin typeface="Times New Roman" panose="02020603050405020304" pitchFamily="18" charset="0"/>
              <a:cs typeface="Times New Roman" panose="02020603050405020304" pitchFamily="18" charset="0"/>
            </a:endParaRPr>
          </a:p>
          <a:p>
            <a:pPr algn="ctr" eaLnBrk="1" hangingPunct="1">
              <a:lnSpc>
                <a:spcPct val="90000"/>
              </a:lnSpc>
              <a:spcAft>
                <a:spcPct val="35000"/>
              </a:spcAft>
            </a:pPr>
            <a:r>
              <a:rPr lang="en-US" altLang="en-US" sz="3200" b="1" dirty="0">
                <a:solidFill>
                  <a:srgbClr val="262626"/>
                </a:solidFill>
                <a:latin typeface="Times New Roman" panose="02020603050405020304" pitchFamily="18" charset="0"/>
                <a:cs typeface="Times New Roman" panose="02020603050405020304" pitchFamily="18" charset="0"/>
              </a:rPr>
              <a:t> </a:t>
            </a:r>
          </a:p>
          <a:p>
            <a:pPr eaLnBrk="1" hangingPunct="1"/>
            <a:endParaRPr lang="en-US" altLang="en-US" sz="16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60648"/>
            <a:ext cx="6480720" cy="501352"/>
          </a:xfrm>
          <a:solidFill>
            <a:schemeClr val="bg1"/>
          </a:solidFill>
        </p:spPr>
        <p:txBody>
          <a:bodyPr vert="horz" lIns="91440" tIns="45720" rIns="91440" bIns="45720" rtlCol="0" anchor="ctr">
            <a:noAutofit/>
          </a:bodyPr>
          <a:lstStyle/>
          <a:p>
            <a:r>
              <a:rPr lang="en-US" sz="3600" b="1" dirty="0"/>
              <a:t>GRAPHS- APPLICATIONS</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5"/>
            </a:pPr>
            <a:endParaRPr lang="en-IN" sz="2400" b="1" dirty="0">
              <a:latin typeface="Times New Roman" pitchFamily="18" charset="0"/>
              <a:cs typeface="Times New Roman" pitchFamily="18" charset="0"/>
            </a:endParaRPr>
          </a:p>
          <a:p>
            <a:pPr marL="457200" indent="-457200" algn="just">
              <a:buFont typeface="+mj-lt"/>
              <a:buAutoNum type="arabicPeriod" startAt="5"/>
            </a:pPr>
            <a:r>
              <a:rPr lang="en-IN" sz="2400" b="1" dirty="0">
                <a:latin typeface="Times New Roman" pitchFamily="18" charset="0"/>
                <a:cs typeface="Times New Roman" pitchFamily="18" charset="0"/>
              </a:rPr>
              <a:t>Network packet traffic graphs. </a:t>
            </a:r>
            <a:r>
              <a:rPr lang="en-IN" sz="2400" dirty="0">
                <a:latin typeface="Times New Roman" pitchFamily="18" charset="0"/>
                <a:cs typeface="Times New Roman" pitchFamily="18" charset="0"/>
              </a:rPr>
              <a:t>Vertices are IP (Internet protocol) addresses and edges are the packets that flow between them. Such graphs are used for analysing network security, studying the spread of worms, and tracking criminal or non-criminal activity.</a:t>
            </a:r>
          </a:p>
          <a:p>
            <a:pPr marL="457200" indent="-457200" algn="just">
              <a:buFont typeface="+mj-lt"/>
              <a:buAutoNum type="arabicPeriod" startAt="5"/>
            </a:pPr>
            <a:r>
              <a:rPr lang="en-IN" sz="2400" b="1" dirty="0">
                <a:latin typeface="Times New Roman" pitchFamily="18" charset="0"/>
                <a:cs typeface="Times New Roman" pitchFamily="18" charset="0"/>
              </a:rPr>
              <a:t>Scene graphs</a:t>
            </a:r>
            <a:r>
              <a:rPr lang="en-IN" sz="2400" dirty="0">
                <a:latin typeface="Times New Roman" pitchFamily="18" charset="0"/>
                <a:cs typeface="Times New Roman" pitchFamily="18" charset="0"/>
              </a:rPr>
              <a:t>: In graphics and computer games scene graphs represent the logical or special relationships between objects in a scene. Such graphs are very important in the computer games industry.</a:t>
            </a:r>
          </a:p>
          <a:p>
            <a:pPr marL="457200" indent="-457200" algn="just">
              <a:buFont typeface="+mj-lt"/>
              <a:buAutoNum type="arabicPeriod" startAt="5"/>
            </a:pPr>
            <a:r>
              <a:rPr lang="en-IN" sz="2400" b="1" dirty="0">
                <a:latin typeface="Times New Roman" pitchFamily="18" charset="0"/>
                <a:cs typeface="Times New Roman" pitchFamily="18" charset="0"/>
              </a:rPr>
              <a:t>Graphs in compilers</a:t>
            </a:r>
            <a:r>
              <a:rPr lang="en-IN" sz="2400" dirty="0">
                <a:latin typeface="Times New Roman" pitchFamily="18" charset="0"/>
                <a:cs typeface="Times New Roman" pitchFamily="18" charset="0"/>
              </a:rPr>
              <a:t>: Graphs are used extensively in compilers. They can be used for type inference, for so called data flow analysis, register allocation and many other purposes. They are also used in specialized compilers, such as query optimization in database languages.</a:t>
            </a: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220245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Proposed Solution </a:t>
            </a:r>
          </a:p>
        </p:txBody>
      </p:sp>
      <p:sp>
        <p:nvSpPr>
          <p:cNvPr id="3" name="Content Placeholder 2"/>
          <p:cNvSpPr>
            <a:spLocks noGrp="1"/>
          </p:cNvSpPr>
          <p:nvPr>
            <p:ph idx="1"/>
          </p:nvPr>
        </p:nvSpPr>
        <p:spPr>
          <a:xfrm>
            <a:off x="628650" y="1600200"/>
            <a:ext cx="7886700" cy="4576763"/>
          </a:xfrm>
        </p:spPr>
        <p:txBody>
          <a:bodyPr>
            <a:normAutofit fontScale="92500" lnSpcReduction="20000"/>
          </a:bodyPr>
          <a:lstStyle/>
          <a:p>
            <a:pPr marL="0" indent="0" algn="just">
              <a:buNone/>
            </a:pPr>
            <a:endParaRPr lang="en-IN" sz="2200" dirty="0">
              <a:latin typeface="Times New Roman" panose="02020603050405020304" pitchFamily="18" charset="0"/>
              <a:cs typeface="Times New Roman" panose="02020603050405020304" pitchFamily="18" charset="0"/>
            </a:endParaRPr>
          </a:p>
          <a:p>
            <a:pPr algn="just">
              <a:lnSpc>
                <a:spcPct val="150000"/>
              </a:lnSpc>
            </a:pPr>
            <a:r>
              <a:rPr lang="en-IN" sz="2200" dirty="0">
                <a:latin typeface="Times New Roman" panose="02020603050405020304" pitchFamily="18" charset="0"/>
                <a:cs typeface="Times New Roman" panose="02020603050405020304" pitchFamily="18" charset="0"/>
              </a:rPr>
              <a:t>This can be solved by allotting tracks to trains by scheduling trains with time intervals without time conflicts with other train. </a:t>
            </a:r>
          </a:p>
          <a:p>
            <a:pPr algn="just">
              <a:lnSpc>
                <a:spcPct val="150000"/>
              </a:lnSpc>
            </a:pPr>
            <a:r>
              <a:rPr lang="en-IN" sz="2200" dirty="0">
                <a:latin typeface="Times New Roman" panose="02020603050405020304" pitchFamily="18" charset="0"/>
                <a:cs typeface="Times New Roman" panose="02020603050405020304" pitchFamily="18" charset="0"/>
              </a:rPr>
              <a:t>Trains which come on same time should assign different track in one station, this avoid waiting time for other  trains. </a:t>
            </a:r>
          </a:p>
          <a:p>
            <a:pPr algn="just">
              <a:lnSpc>
                <a:spcPct val="150000"/>
              </a:lnSpc>
            </a:pPr>
            <a:r>
              <a:rPr lang="en-IN" sz="2200" dirty="0">
                <a:latin typeface="Times New Roman" panose="02020603050405020304" pitchFamily="18" charset="0"/>
                <a:cs typeface="Times New Roman" panose="02020603050405020304" pitchFamily="18" charset="0"/>
              </a:rPr>
              <a:t>A  proper solution can be given  for some tracks by taking set of trains as vertices and  time conflict as edges. </a:t>
            </a:r>
          </a:p>
          <a:p>
            <a:pPr algn="just">
              <a:lnSpc>
                <a:spcPct val="150000"/>
              </a:lnSpc>
            </a:pPr>
            <a:r>
              <a:rPr lang="en-IN" sz="2200" dirty="0">
                <a:latin typeface="Times New Roman" panose="02020603050405020304" pitchFamily="18" charset="0"/>
                <a:cs typeface="Times New Roman" panose="02020603050405020304" pitchFamily="18" charset="0"/>
              </a:rPr>
              <a:t>We allot train timings in different tracks in stations by using graph theory.</a:t>
            </a:r>
          </a:p>
          <a:p>
            <a:pPr marL="0" indent="0" algn="just">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8663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30274"/>
          </a:xfrm>
        </p:spPr>
        <p:txBody>
          <a:bodyPr>
            <a:normAutofit/>
          </a:bodyPr>
          <a:lstStyle/>
          <a:p>
            <a:pPr algn="ctr"/>
            <a:r>
              <a:rPr lang="en-IN" sz="3200" b="1" dirty="0">
                <a:latin typeface="Times New Roman" panose="02020603050405020304" pitchFamily="18" charset="0"/>
                <a:cs typeface="Times New Roman" panose="02020603050405020304" pitchFamily="18" charset="0"/>
              </a:rPr>
              <a:t>Interval Graph</a:t>
            </a:r>
          </a:p>
        </p:txBody>
      </p:sp>
      <p:sp>
        <p:nvSpPr>
          <p:cNvPr id="3" name="Content Placeholder 2"/>
          <p:cNvSpPr>
            <a:spLocks noGrp="1"/>
          </p:cNvSpPr>
          <p:nvPr>
            <p:ph idx="1"/>
          </p:nvPr>
        </p:nvSpPr>
        <p:spPr>
          <a:xfrm>
            <a:off x="628650" y="1371600"/>
            <a:ext cx="7886700" cy="4805363"/>
          </a:xfrm>
        </p:spPr>
        <p:txBody>
          <a:bodyPr>
            <a:normAutofit/>
          </a:bodyPr>
          <a:lstStyle/>
          <a:p>
            <a:pPr marL="36900" indent="0" algn="just">
              <a:buNone/>
            </a:pPr>
            <a:r>
              <a:rPr lang="en-IN" sz="2400" dirty="0">
                <a:latin typeface="Times New Roman" panose="02020603050405020304" pitchFamily="18" charset="0"/>
                <a:cs typeface="Times New Roman" panose="02020603050405020304" pitchFamily="18" charset="0"/>
              </a:rPr>
              <a:t>             A graph G is an interval graph if we can represent the intervals on a number line such that two vertices are joined by an edge if and only if their corresponding intervals overlap.</a:t>
            </a:r>
          </a:p>
          <a:p>
            <a:pPr marL="36900" indent="0" algn="just">
              <a:buNone/>
            </a:pPr>
            <a:r>
              <a:rPr lang="en-IN" sz="2400"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971800"/>
            <a:ext cx="4737100" cy="3667433"/>
          </a:xfrm>
          <a:prstGeom prst="rect">
            <a:avLst/>
          </a:prstGeom>
        </p:spPr>
      </p:pic>
    </p:spTree>
    <p:extLst>
      <p:ext uri="{BB962C8B-B14F-4D97-AF65-F5344CB8AC3E}">
        <p14:creationId xmlns:p14="http://schemas.microsoft.com/office/powerpoint/2010/main" val="25831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1295400"/>
          </a:xfrm>
        </p:spPr>
        <p:txBody>
          <a:bodyPr>
            <a:normAutofit/>
          </a:bodyPr>
          <a:lstStyle/>
          <a:p>
            <a:pPr algn="ct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SPECIAL PROPERTIES</a:t>
            </a:r>
          </a:p>
        </p:txBody>
      </p:sp>
      <p:sp>
        <p:nvSpPr>
          <p:cNvPr id="3" name="Content Placeholder 2"/>
          <p:cNvSpPr>
            <a:spLocks noGrp="1"/>
          </p:cNvSpPr>
          <p:nvPr>
            <p:ph idx="1"/>
          </p:nvPr>
        </p:nvSpPr>
        <p:spPr>
          <a:xfrm>
            <a:off x="685346" y="1732450"/>
            <a:ext cx="7765322" cy="4515950"/>
          </a:xfrm>
        </p:spPr>
        <p:txBody>
          <a:bodyPr>
            <a:noAutofit/>
          </a:bodyPr>
          <a:lstStyle/>
          <a:p>
            <a:pPr>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Graph coloring</a:t>
            </a:r>
            <a:r>
              <a:rPr lang="en-US" sz="1800" b="1" dirty="0">
                <a:latin typeface="Times New Roman" panose="02020603050405020304" pitchFamily="18" charset="0"/>
                <a:cs typeface="Times New Roman" panose="02020603050405020304" pitchFamily="18" charset="0"/>
              </a:rPr>
              <a:t>: </a:t>
            </a:r>
          </a:p>
          <a:p>
            <a:pPr algn="just">
              <a:buNone/>
            </a:pPr>
            <a:r>
              <a:rPr lang="en-US" altLang="zh-TW" sz="1800" dirty="0">
                <a:latin typeface="Times New Roman" panose="02020603050405020304" pitchFamily="18" charset="0"/>
                <a:cs typeface="Times New Roman" panose="02020603050405020304" pitchFamily="18" charset="0"/>
              </a:rPr>
              <a:t>    	Given a graph, color all the vertices so that two adjacent vertices get different colors.</a:t>
            </a:r>
          </a:p>
          <a:p>
            <a:pPr>
              <a:buNone/>
            </a:pPr>
            <a:r>
              <a:rPr lang="en-US" sz="1800" dirty="0">
                <a:latin typeface="Times New Roman" panose="02020603050405020304" pitchFamily="18" charset="0"/>
                <a:cs typeface="Times New Roman" panose="02020603050405020304" pitchFamily="18" charset="0"/>
              </a:rPr>
              <a:t>  </a:t>
            </a:r>
            <a:r>
              <a:rPr lang="en-US" altLang="zh-TW" sz="1800" b="1" u="sng" dirty="0">
                <a:latin typeface="Times New Roman" panose="02020603050405020304" pitchFamily="18" charset="0"/>
                <a:cs typeface="Times New Roman" panose="02020603050405020304" pitchFamily="18" charset="0"/>
              </a:rPr>
              <a:t>Complete Graphs:</a:t>
            </a:r>
          </a:p>
          <a:p>
            <a:pPr>
              <a:buNone/>
            </a:pPr>
            <a:r>
              <a:rPr lang="en-US" altLang="zh-TW" sz="1800" dirty="0">
                <a:latin typeface="Times New Roman" panose="02020603050405020304" pitchFamily="18" charset="0"/>
                <a:cs typeface="Times New Roman" panose="02020603050405020304" pitchFamily="18" charset="0"/>
              </a:rPr>
              <a:t>   	Every vertices should have a edge between each other vertices. </a:t>
            </a:r>
            <a:endParaRPr lang="en-US" sz="1800" dirty="0">
              <a:latin typeface="Times New Roman" panose="02020603050405020304" pitchFamily="18" charset="0"/>
              <a:cs typeface="Times New Roman" panose="02020603050405020304" pitchFamily="18" charset="0"/>
            </a:endParaRPr>
          </a:p>
          <a:p>
            <a:pPr>
              <a:buNone/>
            </a:pPr>
            <a:r>
              <a:rPr lang="en-US" sz="1800" dirty="0">
                <a:latin typeface="Times New Roman" panose="02020603050405020304" pitchFamily="18"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Chromatic number: </a:t>
            </a:r>
          </a:p>
          <a:p>
            <a:pPr algn="just">
              <a:buNone/>
            </a:pPr>
            <a:r>
              <a:rPr lang="en-US" sz="1800" dirty="0">
                <a:latin typeface="Times New Roman" panose="02020603050405020304" pitchFamily="18" charset="0"/>
                <a:cs typeface="Times New Roman" panose="02020603050405020304" pitchFamily="18" charset="0"/>
              </a:rPr>
              <a:t>   	The chromatic number of a graph  is the smallest number of colors needed to color the vertices, so that no two adjacent vertices share the same color the smallest value of  possible to obtain a k-coloring.</a:t>
            </a:r>
          </a:p>
          <a:p>
            <a:pPr>
              <a:buNone/>
            </a:pPr>
            <a:r>
              <a:rPr lang="en-US" sz="1800" b="1" u="sng" dirty="0">
                <a:latin typeface="Times New Roman" panose="02020603050405020304" pitchFamily="18" charset="0"/>
                <a:cs typeface="Times New Roman" panose="02020603050405020304" pitchFamily="18" charset="0"/>
              </a:rPr>
              <a:t>Umbrella - free ordering :</a:t>
            </a:r>
          </a:p>
          <a:p>
            <a:pPr algn="just">
              <a:buNone/>
            </a:pPr>
            <a:r>
              <a:rPr lang="en-US"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 umbrella-free representation of a graph G is a concatenation  of all its connected component</a:t>
            </a:r>
            <a:r>
              <a:rPr lang="en-IN" sz="1800" i="1" dirty="0">
                <a:effectLst/>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buNone/>
            </a:pPr>
            <a:r>
              <a:rPr lang="en-US" sz="1800" dirty="0">
                <a:latin typeface="Times New Roman" panose="02020603050405020304" pitchFamily="18" charset="0"/>
                <a:cs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24110"/>
            <a:ext cx="7848600" cy="1280890"/>
          </a:xfrm>
        </p:spPr>
        <p:txBody>
          <a:bodyPr>
            <a:noAutofit/>
          </a:bodyPr>
          <a:lstStyle/>
          <a:p>
            <a:pPr algn="ctr"/>
            <a:r>
              <a:rPr lang="en-IN" sz="3200" b="1" dirty="0">
                <a:latin typeface="Times New Roman" panose="02020603050405020304" pitchFamily="18" charset="0"/>
                <a:cs typeface="Times New Roman" panose="02020603050405020304" pitchFamily="18" charset="0"/>
              </a:rPr>
              <a:t>    Interpreting  graph solution to</a:t>
            </a: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     real life problem</a:t>
            </a:r>
          </a:p>
        </p:txBody>
      </p:sp>
      <p:sp>
        <p:nvSpPr>
          <p:cNvPr id="3" name="Content Placeholder 2"/>
          <p:cNvSpPr>
            <a:spLocks noGrp="1"/>
          </p:cNvSpPr>
          <p:nvPr>
            <p:ph idx="1"/>
          </p:nvPr>
        </p:nvSpPr>
        <p:spPr/>
        <p:txBody>
          <a:bodyPr>
            <a:normAutofit/>
          </a:bodyPr>
          <a:lstStyle/>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         This problem can be solved by using graph </a:t>
            </a:r>
            <a:r>
              <a:rPr lang="en-US" sz="2400" dirty="0">
                <a:latin typeface="Times New Roman" panose="02020603050405020304" pitchFamily="18" charset="0"/>
                <a:cs typeface="Times New Roman" panose="02020603050405020304" pitchFamily="18" charset="0"/>
              </a:rPr>
              <a:t>coloring</a:t>
            </a:r>
            <a:r>
              <a:rPr lang="en-IN" sz="2400" dirty="0">
                <a:latin typeface="Times New Roman" panose="02020603050405020304" pitchFamily="18" charset="0"/>
                <a:cs typeface="Times New Roman" panose="02020603050405020304" pitchFamily="18" charset="0"/>
              </a:rPr>
              <a:t> concept by </a:t>
            </a:r>
            <a:r>
              <a:rPr lang="en-US" sz="2400" dirty="0">
                <a:latin typeface="Times New Roman" panose="02020603050405020304" pitchFamily="18" charset="0"/>
                <a:cs typeface="Times New Roman" panose="02020603050405020304" pitchFamily="18" charset="0"/>
              </a:rPr>
              <a:t>coloring</a:t>
            </a:r>
            <a:r>
              <a:rPr lang="en-IN" sz="2400" dirty="0">
                <a:latin typeface="Times New Roman" panose="02020603050405020304" pitchFamily="18" charset="0"/>
                <a:cs typeface="Times New Roman" panose="02020603050405020304" pitchFamily="18" charset="0"/>
              </a:rPr>
              <a:t> the vertices by using chromatic number concept to </a:t>
            </a:r>
            <a:r>
              <a:rPr lang="en-US" sz="2400" dirty="0">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 vertices with minimum number of </a:t>
            </a:r>
            <a:r>
              <a:rPr lang="en-IN" sz="2400" dirty="0" err="1">
                <a:latin typeface="Times New Roman" panose="02020603050405020304" pitchFamily="18" charset="0"/>
                <a:cs typeface="Times New Roman" panose="02020603050405020304" pitchFamily="18" charset="0"/>
              </a:rPr>
              <a:t>colors</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Colors</a:t>
            </a:r>
            <a:r>
              <a:rPr lang="en-IN" sz="2400" dirty="0">
                <a:latin typeface="Times New Roman" panose="02020603050405020304" pitchFamily="18" charset="0"/>
                <a:cs typeface="Times New Roman" panose="02020603050405020304" pitchFamily="18" charset="0"/>
              </a:rPr>
              <a:t> got by edges are the tracks for which we are allocating tracks for trains.</a:t>
            </a: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31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346" y="304800"/>
            <a:ext cx="7765322" cy="1143000"/>
          </a:xfrm>
        </p:spPr>
        <p:txBody>
          <a:bodyPr>
            <a:normAutofit/>
          </a:bodyPr>
          <a:lstStyle/>
          <a:p>
            <a:pPr algn="ctr"/>
            <a:r>
              <a:rPr lang="en-US" sz="3200" b="1" dirty="0">
                <a:latin typeface="Times New Roman" panose="02020603050405020304" pitchFamily="18" charset="0"/>
                <a:cs typeface="Times New Roman" panose="02020603050405020304" pitchFamily="18" charset="0"/>
              </a:rPr>
              <a:t>Problem Solution</a:t>
            </a:r>
          </a:p>
        </p:txBody>
      </p:sp>
      <p:sp>
        <p:nvSpPr>
          <p:cNvPr id="6" name="Content Placeholder 5"/>
          <p:cNvSpPr>
            <a:spLocks noGrp="1"/>
          </p:cNvSpPr>
          <p:nvPr>
            <p:ph idx="1"/>
          </p:nvPr>
        </p:nvSpPr>
        <p:spPr>
          <a:xfrm>
            <a:off x="990600" y="1447800"/>
            <a:ext cx="7467600" cy="5181600"/>
          </a:xfrm>
        </p:spPr>
        <p:txBody>
          <a:bodyPr>
            <a:no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Let’s consider seven trains and assign them with alphabets, they are A,B,C,D,E,F,G.</a:t>
            </a:r>
          </a:p>
          <a:p>
            <a:pPr lvl="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Firstly we can allot some timings to the train in random time intervals.</a:t>
            </a:r>
          </a:p>
          <a:p>
            <a:pPr lvl="0">
              <a:buNone/>
            </a:pPr>
            <a:r>
              <a:rPr lang="en-US" sz="2200" dirty="0">
                <a:latin typeface="Times New Roman" panose="02020603050405020304" pitchFamily="18" charset="0"/>
                <a:cs typeface="Times New Roman" panose="02020603050405020304" pitchFamily="18" charset="0"/>
              </a:rPr>
              <a:t>                 Train : Time duration</a:t>
            </a:r>
          </a:p>
          <a:p>
            <a:pPr lvl="0">
              <a:buNone/>
            </a:pPr>
            <a:r>
              <a:rPr lang="en-US" sz="2200" dirty="0">
                <a:latin typeface="Times New Roman" panose="02020603050405020304" pitchFamily="18" charset="0"/>
                <a:cs typeface="Times New Roman" panose="02020603050405020304" pitchFamily="18" charset="0"/>
              </a:rPr>
              <a:t>                     A     : 1-3</a:t>
            </a:r>
          </a:p>
          <a:p>
            <a:pPr lvl="0">
              <a:buNone/>
            </a:pPr>
            <a:r>
              <a:rPr lang="en-US" sz="2200" dirty="0">
                <a:latin typeface="Times New Roman" panose="02020603050405020304" pitchFamily="18" charset="0"/>
                <a:cs typeface="Times New Roman" panose="02020603050405020304" pitchFamily="18" charset="0"/>
              </a:rPr>
              <a:t>                     B     : 6-8</a:t>
            </a:r>
          </a:p>
          <a:p>
            <a:pPr lvl="0">
              <a:buNone/>
            </a:pPr>
            <a:r>
              <a:rPr lang="en-US" sz="2200" dirty="0">
                <a:latin typeface="Times New Roman" panose="02020603050405020304" pitchFamily="18" charset="0"/>
                <a:cs typeface="Times New Roman" panose="02020603050405020304" pitchFamily="18" charset="0"/>
              </a:rPr>
              <a:t>                     C     : 2-5</a:t>
            </a:r>
          </a:p>
          <a:p>
            <a:pPr lvl="0">
              <a:buNone/>
            </a:pPr>
            <a:r>
              <a:rPr lang="en-US" sz="2200" dirty="0">
                <a:latin typeface="Times New Roman" panose="02020603050405020304" pitchFamily="18" charset="0"/>
                <a:cs typeface="Times New Roman" panose="02020603050405020304" pitchFamily="18" charset="0"/>
              </a:rPr>
              <a:t>                     D     : 10-12</a:t>
            </a:r>
          </a:p>
          <a:p>
            <a:pPr lvl="0">
              <a:buNone/>
            </a:pPr>
            <a:r>
              <a:rPr lang="en-US" sz="2200" dirty="0">
                <a:latin typeface="Times New Roman" panose="02020603050405020304" pitchFamily="18" charset="0"/>
                <a:cs typeface="Times New Roman" panose="02020603050405020304" pitchFamily="18" charset="0"/>
              </a:rPr>
              <a:t>                     E    :  2-7</a:t>
            </a:r>
          </a:p>
          <a:p>
            <a:pPr lvl="0">
              <a:buNone/>
            </a:pPr>
            <a:r>
              <a:rPr lang="en-US" sz="2200" dirty="0">
                <a:latin typeface="Times New Roman" panose="02020603050405020304" pitchFamily="18" charset="0"/>
                <a:cs typeface="Times New Roman" panose="02020603050405020304" pitchFamily="18" charset="0"/>
              </a:rPr>
              <a:t>                     F    :  6-11</a:t>
            </a:r>
          </a:p>
          <a:p>
            <a:pPr lvl="0">
              <a:buNone/>
            </a:pPr>
            <a:r>
              <a:rPr lang="en-US" sz="2200" dirty="0">
                <a:latin typeface="Times New Roman" panose="02020603050405020304" pitchFamily="18" charset="0"/>
                <a:cs typeface="Times New Roman" panose="02020603050405020304" pitchFamily="18" charset="0"/>
              </a:rPr>
              <a:t>                     G     :  4-9</a:t>
            </a:r>
          </a:p>
          <a:p>
            <a:pPr lvl="0">
              <a:buNone/>
            </a:pPr>
            <a:r>
              <a:rPr lang="en-US" sz="2200" dirty="0">
                <a:latin typeface="Times New Roman" panose="02020603050405020304" pitchFamily="18" charset="0"/>
                <a:cs typeface="Times New Roman" panose="02020603050405020304" pitchFamily="18" charset="0"/>
              </a:rPr>
              <a:t>  </a:t>
            </a:r>
          </a:p>
          <a:p>
            <a:pPr lvl="0">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a:bodyPr>
          <a:lstStyle/>
          <a:p>
            <a:pPr algn="ctr"/>
            <a:r>
              <a:rPr lang="en-US" sz="3200" b="1" dirty="0">
                <a:latin typeface="Times New Roman" panose="02020603050405020304" pitchFamily="18" charset="0"/>
                <a:cs typeface="Times New Roman" panose="02020603050405020304" pitchFamily="18" charset="0"/>
              </a:rPr>
              <a:t>Problem Solution</a:t>
            </a:r>
          </a:p>
        </p:txBody>
      </p:sp>
      <p:sp>
        <p:nvSpPr>
          <p:cNvPr id="3" name="Content Placeholder 2"/>
          <p:cNvSpPr>
            <a:spLocks noGrp="1"/>
          </p:cNvSpPr>
          <p:nvPr>
            <p:ph idx="1"/>
          </p:nvPr>
        </p:nvSpPr>
        <p:spPr>
          <a:xfrm>
            <a:off x="762000" y="914400"/>
            <a:ext cx="8077200" cy="5638800"/>
          </a:xfrm>
        </p:spPr>
        <p:txBody>
          <a:bodyPr>
            <a:normAutofit/>
          </a:bodyPr>
          <a:lstStyle/>
          <a:p>
            <a:pPr lvl="0">
              <a:buFont typeface="Wingdings" panose="05000000000000000000" pitchFamily="2" charset="2"/>
              <a:buChar char="Ø"/>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Keep this time intervals in an interval graph where we may see time conflicts between the train timings.     </a:t>
            </a:r>
          </a:p>
          <a:p>
            <a:pPr lvl="0">
              <a:buNone/>
            </a:pPr>
            <a:r>
              <a:rPr lang="en-US" sz="2000" b="1" dirty="0">
                <a:latin typeface="Times New Roman" panose="02020603050405020304" pitchFamily="18" charset="0"/>
                <a:cs typeface="Times New Roman" panose="02020603050405020304" pitchFamily="18" charset="0"/>
              </a:rPr>
              <a:t>                                            	 g               </a:t>
            </a:r>
          </a:p>
          <a:p>
            <a:pPr lvl="0">
              <a:buNone/>
            </a:pPr>
            <a:r>
              <a:rPr lang="en-US" sz="2000" b="1" dirty="0">
                <a:latin typeface="Times New Roman" panose="02020603050405020304" pitchFamily="18" charset="0"/>
                <a:cs typeface="Times New Roman" panose="02020603050405020304" pitchFamily="18" charset="0"/>
              </a:rPr>
              <a:t>                                                             	f    </a:t>
            </a:r>
          </a:p>
          <a:p>
            <a:pPr lvl="0">
              <a:buNone/>
            </a:pPr>
            <a:r>
              <a:rPr lang="en-US" sz="2000" b="1" dirty="0">
                <a:latin typeface="Times New Roman" panose="02020603050405020304" pitchFamily="18" charset="0"/>
                <a:cs typeface="Times New Roman" panose="02020603050405020304" pitchFamily="18" charset="0"/>
              </a:rPr>
              <a:t>                                  </a:t>
            </a:r>
          </a:p>
          <a:p>
            <a:pPr lvl="0">
              <a:buNone/>
            </a:pPr>
            <a:r>
              <a:rPr lang="en-US" sz="2000" b="1" dirty="0">
                <a:latin typeface="Times New Roman" panose="02020603050405020304" pitchFamily="18" charset="0"/>
                <a:cs typeface="Times New Roman" panose="02020603050405020304" pitchFamily="18" charset="0"/>
              </a:rPr>
              <a:t>			                 e               </a:t>
            </a:r>
          </a:p>
          <a:p>
            <a:pPr lvl="0">
              <a:buNone/>
            </a:pPr>
            <a:r>
              <a:rPr lang="en-US" sz="2000" b="1" dirty="0">
                <a:latin typeface="Times New Roman" panose="02020603050405020304" pitchFamily="18" charset="0"/>
                <a:cs typeface="Times New Roman" panose="02020603050405020304" pitchFamily="18" charset="0"/>
              </a:rPr>
              <a:t>                                                                            d</a:t>
            </a:r>
          </a:p>
          <a:p>
            <a:pPr lvl="0">
              <a:buNone/>
            </a:pPr>
            <a:r>
              <a:rPr lang="en-US" sz="2000" b="1" dirty="0">
                <a:latin typeface="Times New Roman" panose="02020603050405020304" pitchFamily="18" charset="0"/>
                <a:cs typeface="Times New Roman" panose="02020603050405020304" pitchFamily="18" charset="0"/>
              </a:rPr>
              <a:t>                         c                         </a:t>
            </a:r>
          </a:p>
          <a:p>
            <a:pPr lvl="0">
              <a:buNone/>
            </a:pPr>
            <a:r>
              <a:rPr lang="en-US" sz="2000" b="1" dirty="0">
                <a:latin typeface="Times New Roman" panose="02020603050405020304" pitchFamily="18" charset="0"/>
                <a:cs typeface="Times New Roman" panose="02020603050405020304" pitchFamily="18" charset="0"/>
              </a:rPr>
              <a:t>                                             </a:t>
            </a:r>
          </a:p>
          <a:p>
            <a:pPr lvl="0">
              <a:buNone/>
            </a:pPr>
            <a:r>
              <a:rPr lang="en-US" sz="2000" b="1" dirty="0">
                <a:latin typeface="Times New Roman" panose="02020603050405020304" pitchFamily="18" charset="0"/>
                <a:cs typeface="Times New Roman" panose="02020603050405020304" pitchFamily="18" charset="0"/>
              </a:rPr>
              <a:t>			                       b</a:t>
            </a:r>
          </a:p>
          <a:p>
            <a:pPr lvl="0">
              <a:buNone/>
            </a:pPr>
            <a:r>
              <a:rPr lang="en-US" sz="2000" b="1" dirty="0">
                <a:latin typeface="Times New Roman" panose="02020603050405020304" pitchFamily="18" charset="0"/>
                <a:cs typeface="Times New Roman" panose="02020603050405020304" pitchFamily="18" charset="0"/>
              </a:rPr>
              <a:t>                        a</a:t>
            </a:r>
          </a:p>
          <a:p>
            <a:pPr lvl="0">
              <a:buNone/>
            </a:pPr>
            <a:r>
              <a:rPr lang="en-US" sz="2000" b="1" dirty="0">
                <a:latin typeface="Times New Roman" panose="02020603050405020304" pitchFamily="18" charset="0"/>
                <a:cs typeface="Times New Roman" panose="02020603050405020304" pitchFamily="18" charset="0"/>
              </a:rPr>
              <a:t>    0    1    2    3    4    5    6    7    8    9    10   11   12 </a:t>
            </a:r>
          </a:p>
          <a:p>
            <a:pPr lvl="0">
              <a:buNone/>
            </a:pPr>
            <a:r>
              <a:rPr lang="en-US" sz="2000" dirty="0">
                <a:latin typeface="Times New Roman" panose="02020603050405020304" pitchFamily="18" charset="0"/>
                <a:cs typeface="Times New Roman" panose="02020603050405020304" pitchFamily="18" charset="0"/>
              </a:rPr>
              <a:t>We can see in Black line 4 trains  come to same station at different tracks at same time.</a:t>
            </a:r>
          </a:p>
          <a:p>
            <a:pPr lvl="0">
              <a:buNone/>
            </a:pPr>
            <a:endParaRPr lang="en-US" sz="2000" dirty="0">
              <a:latin typeface="Times New Roman" panose="02020603050405020304" pitchFamily="18" charset="0"/>
              <a:cs typeface="Times New Roman" panose="02020603050405020304" pitchFamily="18" charset="0"/>
            </a:endParaRPr>
          </a:p>
          <a:p>
            <a:pPr lvl="0">
              <a:buNone/>
            </a:pPr>
            <a:endParaRPr lang="en-US" sz="2000" dirty="0">
              <a:latin typeface="Times New Roman" panose="02020603050405020304" pitchFamily="18" charset="0"/>
              <a:cs typeface="Times New Roman" panose="02020603050405020304" pitchFamily="18" charset="0"/>
            </a:endParaRPr>
          </a:p>
          <a:p>
            <a:pPr lvl="0">
              <a:buNone/>
            </a:pPr>
            <a:endParaRPr lang="en-US" sz="20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a:off x="762000" y="5486400"/>
            <a:ext cx="72390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00200" y="5105400"/>
            <a:ext cx="6858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14700" y="4800600"/>
            <a:ext cx="6477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05000" y="4191000"/>
            <a:ext cx="1010652"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648200" y="3733800"/>
            <a:ext cx="9144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019300" y="3200400"/>
            <a:ext cx="17145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371850" y="2514600"/>
            <a:ext cx="17907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650130" y="2057400"/>
            <a:ext cx="1676400" cy="0"/>
          </a:xfrm>
          <a:prstGeom prst="straightConnector1">
            <a:avLst/>
          </a:prstGeom>
          <a:ln>
            <a:solidFill>
              <a:srgbClr val="A321A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57600" y="1847850"/>
            <a:ext cx="0" cy="3771900"/>
          </a:xfrm>
          <a:prstGeom prst="line">
            <a:avLst/>
          </a:prstGeom>
          <a:ln/>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553995"/>
          </a:xfrm>
        </p:spPr>
        <p:txBody>
          <a:bodyPr>
            <a:normAutofit/>
          </a:bodyPr>
          <a:lstStyle/>
          <a:p>
            <a:pPr algn="ctr"/>
            <a:r>
              <a:rPr lang="en-IN" sz="3200" b="1" dirty="0">
                <a:latin typeface="Times New Roman" panose="02020603050405020304" pitchFamily="18" charset="0"/>
                <a:cs typeface="Times New Roman" panose="02020603050405020304" pitchFamily="18" charset="0"/>
              </a:rPr>
              <a:t>Graph </a:t>
            </a:r>
            <a:r>
              <a:rPr lang="en-US" sz="3200" b="1" dirty="0">
                <a:latin typeface="Times New Roman" panose="02020603050405020304" pitchFamily="18" charset="0"/>
                <a:cs typeface="Times New Roman" panose="02020603050405020304" pitchFamily="18" charset="0"/>
              </a:rPr>
              <a:t>Coloring</a:t>
            </a:r>
          </a:p>
        </p:txBody>
      </p:sp>
      <p:sp>
        <p:nvSpPr>
          <p:cNvPr id="3" name="Content Placeholder 2"/>
          <p:cNvSpPr>
            <a:spLocks noGrp="1"/>
          </p:cNvSpPr>
          <p:nvPr>
            <p:ph idx="1"/>
          </p:nvPr>
        </p:nvSpPr>
        <p:spPr>
          <a:xfrm>
            <a:off x="689339" y="990600"/>
            <a:ext cx="7765322" cy="1478967"/>
          </a:xfrm>
        </p:spPr>
        <p:txBody>
          <a:bodyPr>
            <a:noAutofit/>
          </a:bodyPr>
          <a:lstStyle/>
          <a:p>
            <a:pPr marL="0" indent="0" algn="just">
              <a:lnSpc>
                <a:spcPct val="150000"/>
              </a:lnSpc>
              <a:spcBef>
                <a:spcPts val="600"/>
              </a:spcBef>
              <a:buClr>
                <a:schemeClr val="accent1"/>
              </a:buClr>
              <a:buNone/>
            </a:pPr>
            <a:r>
              <a:rPr lang="en-US" sz="2200" dirty="0">
                <a:latin typeface="Times New Roman" panose="02020603050405020304" pitchFamily="18" charset="0"/>
                <a:cs typeface="Times New Roman" panose="02020603050405020304" pitchFamily="18" charset="0"/>
              </a:rPr>
              <a:t>        Construct a graph by using interval graph and arrange the vertices and edges. By using Graph coloring we have colored following vertices and got different colors as follows.  </a:t>
            </a:r>
          </a:p>
          <a:p>
            <a:pPr marL="0" lvl="0" indent="0" algn="just" defTabSz="914400">
              <a:lnSpc>
                <a:spcPct val="150000"/>
              </a:lnSpc>
              <a:spcBef>
                <a:spcPts val="600"/>
              </a:spcBef>
              <a:spcAft>
                <a:spcPts val="0"/>
              </a:spcAft>
              <a:buClr>
                <a:schemeClr val="accent1"/>
              </a:buClr>
              <a:buNone/>
              <a:defRPr/>
            </a:pPr>
            <a:r>
              <a:rPr lang="en-US" sz="2200" dirty="0">
                <a:ln>
                  <a:noFill/>
                </a:ln>
                <a:solidFill>
                  <a:schemeClr val="tx1"/>
                </a:solidFill>
                <a:effectLst/>
                <a:latin typeface="Times New Roman" panose="02020603050405020304" pitchFamily="18" charset="0"/>
                <a:cs typeface="Times New Roman" panose="02020603050405020304" pitchFamily="18" charset="0"/>
              </a:rPr>
              <a:t> </a:t>
            </a:r>
          </a:p>
          <a:p>
            <a:pPr marL="36900" lv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36900" lv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36900" lv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3690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
        <p:nvSpPr>
          <p:cNvPr id="6" name="Oval 5"/>
          <p:cNvSpPr/>
          <p:nvPr/>
        </p:nvSpPr>
        <p:spPr>
          <a:xfrm>
            <a:off x="2057400" y="2839803"/>
            <a:ext cx="533400" cy="493065"/>
          </a:xfrm>
          <a:prstGeom prst="ellipse">
            <a:avLst/>
          </a:prstGeom>
          <a:solidFill>
            <a:srgbClr val="D41E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a:t>
            </a:r>
          </a:p>
        </p:txBody>
      </p:sp>
      <p:sp>
        <p:nvSpPr>
          <p:cNvPr id="7" name="Oval 6"/>
          <p:cNvSpPr/>
          <p:nvPr/>
        </p:nvSpPr>
        <p:spPr>
          <a:xfrm>
            <a:off x="1295400" y="4103640"/>
            <a:ext cx="533400" cy="46836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a:t>
            </a:r>
          </a:p>
        </p:txBody>
      </p:sp>
      <p:sp>
        <p:nvSpPr>
          <p:cNvPr id="9" name="Oval 8"/>
          <p:cNvSpPr/>
          <p:nvPr/>
        </p:nvSpPr>
        <p:spPr>
          <a:xfrm>
            <a:off x="2895600" y="3657600"/>
            <a:ext cx="457200" cy="5334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
            </a:r>
          </a:p>
        </p:txBody>
      </p:sp>
      <p:sp>
        <p:nvSpPr>
          <p:cNvPr id="10" name="Oval 9"/>
          <p:cNvSpPr/>
          <p:nvPr/>
        </p:nvSpPr>
        <p:spPr>
          <a:xfrm>
            <a:off x="4263206" y="2698756"/>
            <a:ext cx="461193" cy="513975"/>
          </a:xfrm>
          <a:prstGeom prst="ellipse">
            <a:avLst/>
          </a:prstGeom>
          <a:solidFill>
            <a:srgbClr val="0033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p>
        </p:txBody>
      </p:sp>
      <p:sp>
        <p:nvSpPr>
          <p:cNvPr id="14" name="Oval 13"/>
          <p:cNvSpPr/>
          <p:nvPr/>
        </p:nvSpPr>
        <p:spPr>
          <a:xfrm>
            <a:off x="4326753" y="5867400"/>
            <a:ext cx="461193" cy="488086"/>
          </a:xfrm>
          <a:prstGeom prst="ellipse">
            <a:avLst/>
          </a:prstGeom>
          <a:solidFill>
            <a:srgbClr val="D41E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
            </a:r>
          </a:p>
        </p:txBody>
      </p:sp>
      <p:sp>
        <p:nvSpPr>
          <p:cNvPr id="15" name="Oval 14"/>
          <p:cNvSpPr/>
          <p:nvPr/>
        </p:nvSpPr>
        <p:spPr>
          <a:xfrm>
            <a:off x="7162800" y="2971800"/>
            <a:ext cx="457200" cy="457200"/>
          </a:xfrm>
          <a:prstGeom prst="ellipse">
            <a:avLst/>
          </a:prstGeom>
          <a:solidFill>
            <a:srgbClr val="D41E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
            </a:r>
          </a:p>
        </p:txBody>
      </p:sp>
      <p:sp>
        <p:nvSpPr>
          <p:cNvPr id="16" name="Oval 15"/>
          <p:cNvSpPr/>
          <p:nvPr/>
        </p:nvSpPr>
        <p:spPr>
          <a:xfrm>
            <a:off x="7162800" y="4419600"/>
            <a:ext cx="457200"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t>
            </a:r>
          </a:p>
        </p:txBody>
      </p:sp>
      <p:cxnSp>
        <p:nvCxnSpPr>
          <p:cNvPr id="18" name="Straight Connector 17"/>
          <p:cNvCxnSpPr>
            <a:stCxn id="7" idx="0"/>
            <a:endCxn id="6" idx="3"/>
          </p:cNvCxnSpPr>
          <p:nvPr/>
        </p:nvCxnSpPr>
        <p:spPr>
          <a:xfrm flipV="1">
            <a:off x="1562100" y="3260660"/>
            <a:ext cx="573415" cy="8429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5"/>
            <a:endCxn id="9" idx="0"/>
          </p:cNvCxnSpPr>
          <p:nvPr/>
        </p:nvCxnSpPr>
        <p:spPr>
          <a:xfrm>
            <a:off x="2512685" y="3260660"/>
            <a:ext cx="611515" cy="396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0"/>
            <a:endCxn id="9" idx="2"/>
          </p:cNvCxnSpPr>
          <p:nvPr/>
        </p:nvCxnSpPr>
        <p:spPr>
          <a:xfrm flipV="1">
            <a:off x="1562100" y="3924300"/>
            <a:ext cx="1333500" cy="179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0"/>
          </p:cNvCxnSpPr>
          <p:nvPr/>
        </p:nvCxnSpPr>
        <p:spPr>
          <a:xfrm flipV="1">
            <a:off x="1562100" y="2971802"/>
            <a:ext cx="2701106" cy="1131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 idx="5"/>
            <a:endCxn id="16" idx="2"/>
          </p:cNvCxnSpPr>
          <p:nvPr/>
        </p:nvCxnSpPr>
        <p:spPr>
          <a:xfrm>
            <a:off x="1750685" y="4503410"/>
            <a:ext cx="5412115" cy="144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 idx="4"/>
            <a:endCxn id="14" idx="2"/>
          </p:cNvCxnSpPr>
          <p:nvPr/>
        </p:nvCxnSpPr>
        <p:spPr>
          <a:xfrm>
            <a:off x="1562100" y="4572000"/>
            <a:ext cx="2764653" cy="1539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0" idx="4"/>
            <a:endCxn id="14" idx="0"/>
          </p:cNvCxnSpPr>
          <p:nvPr/>
        </p:nvCxnSpPr>
        <p:spPr>
          <a:xfrm>
            <a:off x="4493803" y="3212731"/>
            <a:ext cx="63547" cy="2654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 idx="5"/>
            <a:endCxn id="16" idx="1"/>
          </p:cNvCxnSpPr>
          <p:nvPr/>
        </p:nvCxnSpPr>
        <p:spPr>
          <a:xfrm>
            <a:off x="4656859" y="3137461"/>
            <a:ext cx="2572896" cy="1349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5" idx="4"/>
            <a:endCxn id="16" idx="0"/>
          </p:cNvCxnSpPr>
          <p:nvPr/>
        </p:nvCxnSpPr>
        <p:spPr>
          <a:xfrm>
            <a:off x="7391400" y="3429000"/>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4" idx="6"/>
            <a:endCxn id="16" idx="3"/>
          </p:cNvCxnSpPr>
          <p:nvPr/>
        </p:nvCxnSpPr>
        <p:spPr>
          <a:xfrm flipV="1">
            <a:off x="4787946" y="4809845"/>
            <a:ext cx="2441809" cy="1301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 idx="5"/>
            <a:endCxn id="14" idx="1"/>
          </p:cNvCxnSpPr>
          <p:nvPr/>
        </p:nvCxnSpPr>
        <p:spPr>
          <a:xfrm>
            <a:off x="3285845" y="4112885"/>
            <a:ext cx="1108448" cy="18259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7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rmAutofit/>
          </a:bodyPr>
          <a:lstStyle/>
          <a:p>
            <a:pPr algn="ctr"/>
            <a:r>
              <a:rPr lang="en-US" b="1" dirty="0">
                <a:latin typeface="Times New Roman" panose="02020603050405020304" pitchFamily="18" charset="0"/>
                <a:cs typeface="Times New Roman" panose="02020603050405020304" pitchFamily="18" charset="0"/>
              </a:rPr>
              <a:t> Graph Coloring</a:t>
            </a:r>
          </a:p>
        </p:txBody>
      </p:sp>
      <p:sp>
        <p:nvSpPr>
          <p:cNvPr id="3" name="Content Placeholder 2"/>
          <p:cNvSpPr>
            <a:spLocks noGrp="1"/>
          </p:cNvSpPr>
          <p:nvPr>
            <p:ph idx="1"/>
          </p:nvPr>
        </p:nvSpPr>
        <p:spPr>
          <a:xfrm>
            <a:off x="685346" y="1143000"/>
            <a:ext cx="7765322" cy="5410199"/>
          </a:xfrm>
        </p:spPr>
        <p:txBody>
          <a:bodyPr>
            <a:noAutofit/>
          </a:bodyPr>
          <a:lstStyle/>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By using chromatic number we have colored the vertices and got minimum K colors.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4 colors (Purple , Yellow, blue , Green)</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Colors which we got by edges are the tracks which we are </a:t>
            </a:r>
            <a:r>
              <a:rPr lang="en-US" sz="2000" b="1" dirty="0">
                <a:latin typeface="Times New Roman" panose="02020603050405020304" pitchFamily="18" charset="0"/>
                <a:cs typeface="Times New Roman" panose="02020603050405020304" pitchFamily="18" charset="0"/>
              </a:rPr>
              <a:t>Allocating for trains.</a:t>
            </a: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Finally the allocation of tracks by using coloring graphs results to:</a:t>
            </a:r>
          </a:p>
          <a:p>
            <a:pPr>
              <a:buNone/>
            </a:pPr>
            <a:r>
              <a:rPr lang="en-US" sz="2000" dirty="0">
                <a:latin typeface="Times New Roman" panose="02020603050405020304" pitchFamily="18" charset="0"/>
                <a:cs typeface="Times New Roman" panose="02020603050405020304" pitchFamily="18" charset="0"/>
              </a:rPr>
              <a:t>      Tracks:</a:t>
            </a:r>
          </a:p>
          <a:p>
            <a:pPr>
              <a:buNone/>
            </a:pPr>
            <a:r>
              <a:rPr lang="en-US" sz="2000" dirty="0">
                <a:solidFill>
                  <a:srgbClr val="C00000"/>
                </a:solidFill>
                <a:latin typeface="Times New Roman" panose="02020603050405020304" pitchFamily="18" charset="0"/>
                <a:cs typeface="Times New Roman" panose="02020603050405020304" pitchFamily="18" charset="0"/>
              </a:rPr>
              <a:t>         </a:t>
            </a:r>
            <a:r>
              <a:rPr lang="en-US" sz="2000" dirty="0">
                <a:solidFill>
                  <a:srgbClr val="A321A6"/>
                </a:solidFill>
                <a:latin typeface="Times New Roman" panose="02020603050405020304" pitchFamily="18" charset="0"/>
                <a:cs typeface="Times New Roman" panose="02020603050405020304" pitchFamily="18" charset="0"/>
              </a:rPr>
              <a:t>1</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solidFill>
                  <a:srgbClr val="FFFF00"/>
                </a:solidFill>
                <a:latin typeface="Times New Roman" panose="02020603050405020304" pitchFamily="18" charset="0"/>
                <a:cs typeface="Times New Roman" panose="02020603050405020304" pitchFamily="18" charset="0"/>
              </a:rPr>
              <a:t>2               </a:t>
            </a:r>
            <a:r>
              <a:rPr lang="en-US" sz="2000" dirty="0">
                <a:solidFill>
                  <a:srgbClr val="0033CC"/>
                </a:solidFill>
                <a:latin typeface="Times New Roman" panose="02020603050405020304" pitchFamily="18" charset="0"/>
                <a:cs typeface="Times New Roman" panose="02020603050405020304" pitchFamily="18" charset="0"/>
              </a:rPr>
              <a:t>3             </a:t>
            </a:r>
            <a:r>
              <a:rPr lang="en-US" sz="2000" dirty="0">
                <a:solidFill>
                  <a:srgbClr val="00B050"/>
                </a:solidFill>
                <a:latin typeface="Times New Roman" panose="02020603050405020304" pitchFamily="18" charset="0"/>
                <a:cs typeface="Times New Roman" panose="02020603050405020304" pitchFamily="18" charset="0"/>
              </a:rPr>
              <a:t>4                </a:t>
            </a:r>
            <a:endParaRPr lang="en-US" sz="2000" dirty="0">
              <a:solidFill>
                <a:srgbClr val="66FFFF"/>
              </a:solidFill>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r>
              <a:rPr lang="en-US" sz="2000" dirty="0">
                <a:solidFill>
                  <a:srgbClr val="D41ECB"/>
                </a:solidFill>
                <a:latin typeface="Times New Roman" panose="02020603050405020304" pitchFamily="18" charset="0"/>
                <a:cs typeface="Times New Roman" panose="02020603050405020304" pitchFamily="18" charset="0"/>
              </a:rPr>
              <a:t>Purple</a:t>
            </a:r>
            <a:r>
              <a:rPr lang="en-US" sz="2000" dirty="0">
                <a:latin typeface="Times New Roman" panose="02020603050405020304" pitchFamily="18" charset="0"/>
                <a:cs typeface="Times New Roman" panose="02020603050405020304" pitchFamily="18" charset="0"/>
              </a:rPr>
              <a:t>     </a:t>
            </a:r>
            <a:r>
              <a:rPr lang="en-US" sz="2000" dirty="0">
                <a:solidFill>
                  <a:srgbClr val="FFFF00"/>
                </a:solidFill>
                <a:latin typeface="Times New Roman" panose="02020603050405020304" pitchFamily="18" charset="0"/>
                <a:cs typeface="Times New Roman" panose="02020603050405020304" pitchFamily="18" charset="0"/>
              </a:rPr>
              <a:t>Yellow</a:t>
            </a:r>
            <a:r>
              <a:rPr lang="en-US" sz="2000" dirty="0">
                <a:latin typeface="Times New Roman" panose="02020603050405020304" pitchFamily="18" charset="0"/>
                <a:cs typeface="Times New Roman" panose="02020603050405020304" pitchFamily="18" charset="0"/>
              </a:rPr>
              <a:t>      </a:t>
            </a:r>
            <a:r>
              <a:rPr lang="en-US" sz="2000" dirty="0">
                <a:solidFill>
                  <a:srgbClr val="0033CC"/>
                </a:solidFill>
                <a:latin typeface="Times New Roman" panose="02020603050405020304" pitchFamily="18" charset="0"/>
                <a:cs typeface="Times New Roman" panose="02020603050405020304" pitchFamily="18" charset="0"/>
              </a:rPr>
              <a:t>Blue</a:t>
            </a:r>
            <a:r>
              <a:rPr lang="en-US" sz="2000" dirty="0">
                <a:latin typeface="Times New Roman" panose="02020603050405020304" pitchFamily="18" charset="0"/>
                <a:cs typeface="Times New Roman" panose="02020603050405020304" pitchFamily="18" charset="0"/>
              </a:rPr>
              <a:t>      </a:t>
            </a:r>
            <a:r>
              <a:rPr lang="en-US" sz="2000" dirty="0">
                <a:solidFill>
                  <a:srgbClr val="00B050"/>
                </a:solidFill>
                <a:latin typeface="Times New Roman" panose="02020603050405020304" pitchFamily="18" charset="0"/>
                <a:cs typeface="Times New Roman" panose="02020603050405020304" pitchFamily="18" charset="0"/>
              </a:rPr>
              <a:t>Green</a:t>
            </a:r>
            <a:r>
              <a:rPr lang="en-US" sz="2000" dirty="0">
                <a:latin typeface="Times New Roman" panose="02020603050405020304" pitchFamily="18" charset="0"/>
                <a:cs typeface="Times New Roman" panose="02020603050405020304" pitchFamily="18" charset="0"/>
              </a:rPr>
              <a:t>         </a:t>
            </a:r>
          </a:p>
          <a:p>
            <a:pPr>
              <a:buNone/>
            </a:pPr>
            <a:r>
              <a:rPr lang="en-US" sz="2000" dirty="0">
                <a:latin typeface="Times New Roman" panose="02020603050405020304" pitchFamily="18" charset="0"/>
                <a:cs typeface="Times New Roman" panose="02020603050405020304" pitchFamily="18" charset="0"/>
              </a:rPr>
              <a:t>       A,G,D       C,F            B           E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Suddenly if any new train would like to come into same station then we can allot any track by considering(check the </a:t>
            </a:r>
            <a:r>
              <a:rPr lang="en-US" sz="2000" b="1" dirty="0">
                <a:latin typeface="Times New Roman" panose="02020603050405020304" pitchFamily="18" charset="0"/>
                <a:cs typeface="Times New Roman" panose="02020603050405020304" pitchFamily="18" charset="0"/>
              </a:rPr>
              <a:t>time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intervals</a:t>
            </a:r>
            <a:r>
              <a:rPr lang="en-US" sz="2000" dirty="0">
                <a:latin typeface="Times New Roman" panose="02020603050405020304" pitchFamily="18" charset="0"/>
                <a:cs typeface="Times New Roman" panose="02020603050405020304" pitchFamily="18" charset="0"/>
              </a:rPr>
              <a:t> of trains in all tracks) that which is free at that time. </a:t>
            </a:r>
          </a:p>
          <a:p>
            <a:pPr>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normAutofit/>
          </a:bodyPr>
          <a:lstStyle/>
          <a:p>
            <a:pPr algn="ctr"/>
            <a:r>
              <a:rPr lang="en-US" sz="3200" b="1" dirty="0">
                <a:latin typeface="Times New Roman" panose="02020603050405020304" pitchFamily="18" charset="0"/>
                <a:cs typeface="Times New Roman" panose="02020603050405020304" pitchFamily="18" charset="0"/>
              </a:rPr>
              <a:t>   SUMMARY</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Graph coloring is useful in modeling problems in real life.</a:t>
            </a:r>
          </a:p>
          <a:p>
            <a:pPr>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It is an important problem in graph theory.</a:t>
            </a:r>
          </a:p>
          <a:p>
            <a:pPr>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We can use this in many applications where we find time conflicts and can solve them by allocating time intervals.</a:t>
            </a:r>
          </a:p>
          <a:p>
            <a:pPr marL="36900" indent="0">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88640"/>
            <a:ext cx="6696744" cy="573360"/>
          </a:xfrm>
          <a:solidFill>
            <a:schemeClr val="bg1"/>
          </a:solidFill>
        </p:spPr>
        <p:txBody>
          <a:bodyPr vert="horz" lIns="91440" tIns="45720" rIns="91440" bIns="45720" rtlCol="0" anchor="ctr">
            <a:noAutofit/>
          </a:bodyPr>
          <a:lstStyle/>
          <a:p>
            <a:r>
              <a:rPr lang="en-US" sz="3600" dirty="0"/>
              <a:t>GRAPHS TERMINOLOGY</a:t>
            </a:r>
          </a:p>
        </p:txBody>
      </p:sp>
      <p:sp>
        <p:nvSpPr>
          <p:cNvPr id="3" name="Content Placeholder 2"/>
          <p:cNvSpPr>
            <a:spLocks noGrp="1"/>
          </p:cNvSpPr>
          <p:nvPr>
            <p:ph idx="1"/>
          </p:nvPr>
        </p:nvSpPr>
        <p:spPr>
          <a:xfrm>
            <a:off x="152400" y="838200"/>
            <a:ext cx="8686800" cy="5867400"/>
          </a:xfrm>
        </p:spPr>
        <p:txBody>
          <a:bodyPr>
            <a:noAutofit/>
          </a:bodyPr>
          <a:lstStyle/>
          <a:p>
            <a:pPr marL="0" indent="0" algn="just">
              <a:buNone/>
            </a:pPr>
            <a:endParaRPr lang="en-IN" sz="1800" dirty="0">
              <a:latin typeface="Times New Roman" pitchFamily="18" charset="0"/>
              <a:cs typeface="Times New Roman" pitchFamily="18" charset="0"/>
            </a:endParaRPr>
          </a:p>
          <a:p>
            <a:pPr marL="0" indent="0" algn="just">
              <a:buNone/>
            </a:pPr>
            <a:r>
              <a:rPr lang="en-IN" sz="1800" dirty="0">
                <a:latin typeface="Times New Roman" pitchFamily="18" charset="0"/>
                <a:cs typeface="Times New Roman" pitchFamily="18" charset="0"/>
              </a:rPr>
              <a:t>Before starting with graph operations, let’s first have a look at graph terminology [3]:</a:t>
            </a:r>
          </a:p>
          <a:p>
            <a:pPr marL="457200" indent="-457200" algn="just">
              <a:buFont typeface="+mj-lt"/>
              <a:buAutoNum type="arabicPeriod"/>
            </a:pPr>
            <a:r>
              <a:rPr lang="en-IN" sz="1800" dirty="0">
                <a:latin typeface="Times New Roman" pitchFamily="18" charset="0"/>
                <a:cs typeface="Times New Roman" pitchFamily="18" charset="0"/>
              </a:rPr>
              <a:t>Vertex</a:t>
            </a:r>
          </a:p>
          <a:p>
            <a:pPr marL="457200" indent="-457200" algn="just">
              <a:buFont typeface="+mj-lt"/>
              <a:buAutoNum type="arabicPeriod"/>
            </a:pPr>
            <a:r>
              <a:rPr lang="en-IN" sz="1800" dirty="0">
                <a:latin typeface="Times New Roman" pitchFamily="18" charset="0"/>
                <a:cs typeface="Times New Roman" pitchFamily="18" charset="0"/>
              </a:rPr>
              <a:t>Edge</a:t>
            </a:r>
          </a:p>
          <a:p>
            <a:pPr marL="457200" indent="-457200" algn="just">
              <a:buFont typeface="+mj-lt"/>
              <a:buAutoNum type="arabicPeriod"/>
            </a:pPr>
            <a:r>
              <a:rPr lang="en-IN" sz="1800" dirty="0">
                <a:latin typeface="Times New Roman" pitchFamily="18" charset="0"/>
                <a:cs typeface="Times New Roman" pitchFamily="18" charset="0"/>
              </a:rPr>
              <a:t>Graph</a:t>
            </a:r>
          </a:p>
          <a:p>
            <a:pPr lvl="1" algn="just"/>
            <a:r>
              <a:rPr lang="en-IN" sz="1600" dirty="0">
                <a:latin typeface="Times New Roman" pitchFamily="18" charset="0"/>
                <a:cs typeface="Times New Roman" pitchFamily="18" charset="0"/>
              </a:rPr>
              <a:t>Undirected graph</a:t>
            </a:r>
          </a:p>
          <a:p>
            <a:pPr lvl="1" algn="just"/>
            <a:r>
              <a:rPr lang="en-IN" sz="1600" dirty="0">
                <a:latin typeface="Times New Roman" pitchFamily="18" charset="0"/>
                <a:cs typeface="Times New Roman" pitchFamily="18" charset="0"/>
              </a:rPr>
              <a:t>Directed graph</a:t>
            </a:r>
          </a:p>
          <a:p>
            <a:pPr marL="457200" indent="-457200" algn="just">
              <a:buFont typeface="+mj-lt"/>
              <a:buAutoNum type="arabicPeriod"/>
            </a:pPr>
            <a:r>
              <a:rPr lang="en-IN" sz="1800" dirty="0">
                <a:latin typeface="Times New Roman" pitchFamily="18" charset="0"/>
                <a:cs typeface="Times New Roman" pitchFamily="18" charset="0"/>
              </a:rPr>
              <a:t>Degree of vertex </a:t>
            </a:r>
          </a:p>
          <a:p>
            <a:pPr lvl="1" algn="just"/>
            <a:r>
              <a:rPr lang="en-IN" sz="1600" dirty="0">
                <a:latin typeface="Times New Roman" pitchFamily="18" charset="0"/>
                <a:cs typeface="Times New Roman" pitchFamily="18" charset="0"/>
              </a:rPr>
              <a:t>Number of vertices adjacent to vertex v.</a:t>
            </a:r>
          </a:p>
          <a:p>
            <a:pPr marL="457200" indent="-457200" algn="just">
              <a:buFont typeface="+mj-lt"/>
              <a:buAutoNum type="arabicPeriod"/>
            </a:pPr>
            <a:r>
              <a:rPr lang="en-IN" sz="1800" dirty="0">
                <a:latin typeface="Times New Roman" pitchFamily="18" charset="0"/>
                <a:cs typeface="Times New Roman" pitchFamily="18" charset="0"/>
              </a:rPr>
              <a:t>Pendent vertex</a:t>
            </a:r>
          </a:p>
          <a:p>
            <a:pPr lvl="1" algn="just"/>
            <a:r>
              <a:rPr lang="en-IN" sz="1600" dirty="0">
                <a:latin typeface="Times New Roman" pitchFamily="18" charset="0"/>
                <a:cs typeface="Times New Roman" pitchFamily="18" charset="0"/>
              </a:rPr>
              <a:t>A vertex with degree one</a:t>
            </a:r>
          </a:p>
          <a:p>
            <a:pPr marL="457200" indent="-457200" algn="just">
              <a:buFont typeface="+mj-lt"/>
              <a:buAutoNum type="arabicPeriod"/>
            </a:pPr>
            <a:r>
              <a:rPr lang="en-IN" sz="1800" dirty="0">
                <a:latin typeface="Times New Roman" pitchFamily="18" charset="0"/>
                <a:cs typeface="Times New Roman" pitchFamily="18" charset="0"/>
              </a:rPr>
              <a:t>Isolated vertex</a:t>
            </a:r>
          </a:p>
          <a:p>
            <a:pPr lvl="1" algn="just"/>
            <a:r>
              <a:rPr lang="en-IN" sz="1600" dirty="0">
                <a:latin typeface="Times New Roman" pitchFamily="18" charset="0"/>
                <a:cs typeface="Times New Roman" pitchFamily="18" charset="0"/>
              </a:rPr>
              <a:t>A vertex with degree zero</a:t>
            </a:r>
          </a:p>
          <a:p>
            <a:pPr marL="457200" indent="-457200" algn="just">
              <a:buFont typeface="+mj-lt"/>
              <a:buAutoNum type="arabicPeriod"/>
            </a:pPr>
            <a:r>
              <a:rPr lang="en-IN" sz="1800" dirty="0">
                <a:latin typeface="Times New Roman" pitchFamily="18" charset="0"/>
                <a:cs typeface="Times New Roman" pitchFamily="18" charset="0"/>
              </a:rPr>
              <a:t>Adjacency</a:t>
            </a:r>
          </a:p>
          <a:p>
            <a:pPr marL="0" indent="0" algn="just">
              <a:buNone/>
            </a:pPr>
            <a:endParaRPr lang="en-IN"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
        <p:nvSpPr>
          <p:cNvPr id="4" name="TextBox 3"/>
          <p:cNvSpPr txBox="1"/>
          <p:nvPr/>
        </p:nvSpPr>
        <p:spPr>
          <a:xfrm>
            <a:off x="1873029" y="5384467"/>
            <a:ext cx="1941557" cy="646331"/>
          </a:xfrm>
          <a:prstGeom prst="rect">
            <a:avLst/>
          </a:prstGeom>
          <a:noFill/>
        </p:spPr>
        <p:txBody>
          <a:bodyPr wrap="none" rtlCol="0">
            <a:spAutoFit/>
          </a:bodyPr>
          <a:lstStyle/>
          <a:p>
            <a:r>
              <a:rPr lang="en-IN" dirty="0"/>
              <a:t>Adjacent vertices</a:t>
            </a:r>
          </a:p>
          <a:p>
            <a:r>
              <a:rPr lang="en-IN" dirty="0"/>
              <a:t>Adjacent edges</a:t>
            </a:r>
          </a:p>
        </p:txBody>
      </p:sp>
    </p:spTree>
    <p:extLst>
      <p:ext uri="{BB962C8B-B14F-4D97-AF65-F5344CB8AC3E}">
        <p14:creationId xmlns:p14="http://schemas.microsoft.com/office/powerpoint/2010/main" val="410118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6984776" cy="573360"/>
          </a:xfrm>
          <a:solidFill>
            <a:schemeClr val="bg1"/>
          </a:solidFill>
        </p:spPr>
        <p:txBody>
          <a:bodyPr vert="horz" lIns="91440" tIns="45720" rIns="91440" bIns="45720" rtlCol="0" anchor="ctr">
            <a:noAutofit/>
          </a:bodyPr>
          <a:lstStyle/>
          <a:p>
            <a:r>
              <a:rPr lang="en-US" sz="3600" dirty="0"/>
              <a:t>GRAPHS TERMINOLOGY</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8"/>
            </a:pPr>
            <a:endParaRPr lang="en-IN" sz="2000" dirty="0">
              <a:latin typeface="Times New Roman" pitchFamily="18" charset="0"/>
              <a:cs typeface="Times New Roman" pitchFamily="18" charset="0"/>
            </a:endParaRPr>
          </a:p>
          <a:p>
            <a:pPr marL="457200" indent="-457200" algn="just">
              <a:buFont typeface="+mj-lt"/>
              <a:buAutoNum type="arabicPeriod" startAt="8"/>
            </a:pPr>
            <a:r>
              <a:rPr lang="en-IN" sz="2000" dirty="0">
                <a:latin typeface="Times New Roman" pitchFamily="18" charset="0"/>
                <a:cs typeface="Times New Roman" pitchFamily="18" charset="0"/>
              </a:rPr>
              <a:t>Parallel edges</a:t>
            </a:r>
          </a:p>
          <a:p>
            <a:pPr lvl="1" algn="just"/>
            <a:r>
              <a:rPr lang="en-IN" sz="1800" dirty="0">
                <a:latin typeface="Times New Roman" pitchFamily="18" charset="0"/>
                <a:cs typeface="Times New Roman" pitchFamily="18" charset="0"/>
              </a:rPr>
              <a:t>if a pair of vertices is connected by more than one edge, then those edges are called parallel edges.</a:t>
            </a:r>
          </a:p>
          <a:p>
            <a:pPr lvl="1" algn="just"/>
            <a:endParaRPr lang="en-IN" sz="1800" dirty="0">
              <a:latin typeface="Times New Roman" pitchFamily="18" charset="0"/>
              <a:cs typeface="Times New Roman" pitchFamily="18" charset="0"/>
            </a:endParaRPr>
          </a:p>
          <a:p>
            <a:pPr marL="457200" indent="-457200" algn="just">
              <a:buFont typeface="+mj-lt"/>
              <a:buAutoNum type="arabicPeriod" startAt="8"/>
            </a:pPr>
            <a:r>
              <a:rPr lang="en-IN" sz="2000" dirty="0">
                <a:latin typeface="Times New Roman" pitchFamily="18" charset="0"/>
                <a:cs typeface="Times New Roman" pitchFamily="18" charset="0"/>
              </a:rPr>
              <a:t>Multi graph</a:t>
            </a:r>
          </a:p>
          <a:p>
            <a:pPr lvl="1" algn="just"/>
            <a:r>
              <a:rPr lang="en-IN" sz="1800" dirty="0">
                <a:latin typeface="Times New Roman" pitchFamily="18" charset="0"/>
                <a:cs typeface="Times New Roman" pitchFamily="18" charset="0"/>
              </a:rPr>
              <a:t>A graph having parallel edges is known as a Multigraph.</a:t>
            </a:r>
          </a:p>
          <a:p>
            <a:pPr marL="274320" lvl="1" indent="0" algn="just">
              <a:buNone/>
            </a:pPr>
            <a:endParaRPr lang="en-IN" sz="1800" dirty="0">
              <a:latin typeface="Times New Roman" pitchFamily="18" charset="0"/>
              <a:cs typeface="Times New Roman" pitchFamily="18" charset="0"/>
            </a:endParaRPr>
          </a:p>
          <a:p>
            <a:pPr marL="457200" indent="-457200" algn="just">
              <a:buFont typeface="+mj-lt"/>
              <a:buAutoNum type="arabicPeriod" startAt="10"/>
            </a:pPr>
            <a:r>
              <a:rPr lang="en-IN" sz="2000" dirty="0">
                <a:latin typeface="Times New Roman" pitchFamily="18" charset="0"/>
                <a:cs typeface="Times New Roman" pitchFamily="18" charset="0"/>
              </a:rPr>
              <a:t>Degree sequence of graph</a:t>
            </a:r>
          </a:p>
          <a:p>
            <a:pPr lvl="1" algn="just"/>
            <a:r>
              <a:rPr lang="en-IN" sz="1800" dirty="0">
                <a:latin typeface="Times New Roman" pitchFamily="18" charset="0"/>
                <a:cs typeface="Times New Roman" pitchFamily="18" charset="0"/>
              </a:rPr>
              <a:t>If the degrees of all vertices in a graph are arranged in descending or ascending order, then the sequence obtained is known as the degree sequence of the graph.</a:t>
            </a:r>
          </a:p>
          <a:p>
            <a:pPr marL="457200" indent="-457200" algn="just">
              <a:buFont typeface="+mj-lt"/>
              <a:buAutoNum type="arabicPeriod" startAt="10"/>
            </a:pPr>
            <a:endParaRPr lang="en-IN" sz="2000"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6629400" y="847725"/>
            <a:ext cx="1743075" cy="752475"/>
          </a:xfrm>
          <a:prstGeom prst="rect">
            <a:avLst/>
          </a:prstGeom>
        </p:spPr>
      </p:pic>
      <p:pic>
        <p:nvPicPr>
          <p:cNvPr id="6" name="Picture 5"/>
          <p:cNvPicPr>
            <a:picLocks noChangeAspect="1"/>
          </p:cNvPicPr>
          <p:nvPr/>
        </p:nvPicPr>
        <p:blipFill>
          <a:blip r:embed="rId4"/>
          <a:stretch>
            <a:fillRect/>
          </a:stretch>
        </p:blipFill>
        <p:spPr>
          <a:xfrm>
            <a:off x="6606153" y="2289362"/>
            <a:ext cx="1381125" cy="1504950"/>
          </a:xfrm>
          <a:prstGeom prst="rect">
            <a:avLst/>
          </a:prstGeom>
        </p:spPr>
      </p:pic>
      <p:pic>
        <p:nvPicPr>
          <p:cNvPr id="8" name="Picture 7"/>
          <p:cNvPicPr>
            <a:picLocks noChangeAspect="1"/>
          </p:cNvPicPr>
          <p:nvPr/>
        </p:nvPicPr>
        <p:blipFill>
          <a:blip r:embed="rId5"/>
          <a:stretch>
            <a:fillRect/>
          </a:stretch>
        </p:blipFill>
        <p:spPr>
          <a:xfrm>
            <a:off x="3107239" y="4981400"/>
            <a:ext cx="5569217" cy="1190800"/>
          </a:xfrm>
          <a:prstGeom prst="rect">
            <a:avLst/>
          </a:prstGeom>
        </p:spPr>
      </p:pic>
      <p:pic>
        <p:nvPicPr>
          <p:cNvPr id="9" name="Picture 8"/>
          <p:cNvPicPr>
            <a:picLocks noChangeAspect="1"/>
          </p:cNvPicPr>
          <p:nvPr/>
        </p:nvPicPr>
        <p:blipFill>
          <a:blip r:embed="rId6"/>
          <a:stretch>
            <a:fillRect/>
          </a:stretch>
        </p:blipFill>
        <p:spPr>
          <a:xfrm>
            <a:off x="464611" y="4930799"/>
            <a:ext cx="2514600" cy="1543050"/>
          </a:xfrm>
          <a:prstGeom prst="rect">
            <a:avLst/>
          </a:prstGeom>
        </p:spPr>
      </p:pic>
      <p:pic>
        <p:nvPicPr>
          <p:cNvPr id="10" name="Picture 9"/>
          <p:cNvPicPr>
            <a:picLocks noChangeAspect="1"/>
          </p:cNvPicPr>
          <p:nvPr/>
        </p:nvPicPr>
        <p:blipFill>
          <a:blip r:embed="rId7"/>
          <a:stretch>
            <a:fillRect/>
          </a:stretch>
        </p:blipFill>
        <p:spPr>
          <a:xfrm>
            <a:off x="3140420" y="6248400"/>
            <a:ext cx="5536036" cy="338504"/>
          </a:xfrm>
          <a:prstGeom prst="rect">
            <a:avLst/>
          </a:prstGeom>
        </p:spPr>
      </p:pic>
    </p:spTree>
    <p:extLst>
      <p:ext uri="{BB962C8B-B14F-4D97-AF65-F5344CB8AC3E}">
        <p14:creationId xmlns:p14="http://schemas.microsoft.com/office/powerpoint/2010/main" val="18794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60648"/>
            <a:ext cx="6912768" cy="501352"/>
          </a:xfrm>
          <a:solidFill>
            <a:schemeClr val="bg1"/>
          </a:solidFill>
        </p:spPr>
        <p:txBody>
          <a:bodyPr vert="horz" lIns="91440" tIns="45720" rIns="91440" bIns="45720" rtlCol="0" anchor="ctr">
            <a:noAutofit/>
          </a:bodyPr>
          <a:lstStyle/>
          <a:p>
            <a:r>
              <a:rPr lang="en-US" sz="3600" dirty="0"/>
              <a:t>GRAPHS TERMINOLOGY </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11"/>
            </a:pPr>
            <a:endParaRPr lang="en-IN" sz="2000" dirty="0">
              <a:latin typeface="Times New Roman" pitchFamily="18" charset="0"/>
              <a:cs typeface="Times New Roman" pitchFamily="18" charset="0"/>
            </a:endParaRPr>
          </a:p>
          <a:p>
            <a:pPr marL="457200" indent="-457200" algn="just">
              <a:buFont typeface="+mj-lt"/>
              <a:buAutoNum type="arabicPeriod" startAt="11"/>
            </a:pPr>
            <a:r>
              <a:rPr lang="en-IN" sz="2000" dirty="0">
                <a:latin typeface="Times New Roman" pitchFamily="18" charset="0"/>
                <a:cs typeface="Times New Roman" pitchFamily="18" charset="0"/>
              </a:rPr>
              <a:t>Distance between two vertices</a:t>
            </a:r>
          </a:p>
          <a:p>
            <a:pPr lvl="1" algn="just"/>
            <a:r>
              <a:rPr lang="en-IN" sz="1800" dirty="0">
                <a:latin typeface="Times New Roman" pitchFamily="18" charset="0"/>
                <a:cs typeface="Times New Roman" pitchFamily="18" charset="0"/>
              </a:rPr>
              <a:t>shortest path between Vertex U and Vertex V</a:t>
            </a:r>
          </a:p>
          <a:p>
            <a:pPr marL="457200" indent="-457200" algn="just">
              <a:buFont typeface="+mj-lt"/>
              <a:buAutoNum type="arabicPeriod" startAt="11"/>
            </a:pPr>
            <a:r>
              <a:rPr lang="en-IN" sz="2000" dirty="0">
                <a:latin typeface="Times New Roman" pitchFamily="18" charset="0"/>
                <a:cs typeface="Times New Roman" pitchFamily="18" charset="0"/>
              </a:rPr>
              <a:t>Eccentricity of a Vertex</a:t>
            </a:r>
          </a:p>
          <a:p>
            <a:pPr lvl="1" algn="just"/>
            <a:r>
              <a:rPr lang="en-IN" sz="1800" dirty="0">
                <a:latin typeface="Times New Roman" pitchFamily="18" charset="0"/>
                <a:cs typeface="Times New Roman" pitchFamily="18" charset="0"/>
              </a:rPr>
              <a:t>The maximum distance between a vertex to all other vertices </a:t>
            </a:r>
          </a:p>
          <a:p>
            <a:pPr marL="274320" lvl="1" indent="0" algn="just">
              <a:buNone/>
            </a:pPr>
            <a:endParaRPr lang="en-IN" sz="1800" dirty="0">
              <a:latin typeface="Times New Roman" pitchFamily="18" charset="0"/>
              <a:cs typeface="Times New Roman" pitchFamily="18" charset="0"/>
            </a:endParaRPr>
          </a:p>
          <a:p>
            <a:pPr marL="274320" lvl="1" indent="0" algn="just">
              <a:buNone/>
            </a:pPr>
            <a:endParaRPr lang="en-IN" sz="1800" dirty="0">
              <a:latin typeface="Times New Roman" pitchFamily="18" charset="0"/>
              <a:cs typeface="Times New Roman" pitchFamily="18" charset="0"/>
            </a:endParaRPr>
          </a:p>
          <a:p>
            <a:pPr marL="274320" lvl="1" indent="0" algn="just">
              <a:buNone/>
            </a:pPr>
            <a:endParaRPr lang="en-IN" sz="1800" dirty="0">
              <a:latin typeface="Times New Roman" pitchFamily="18" charset="0"/>
              <a:cs typeface="Times New Roman" pitchFamily="18" charset="0"/>
            </a:endParaRPr>
          </a:p>
          <a:p>
            <a:pPr marL="274320" lvl="1" indent="0" algn="just">
              <a:buNone/>
            </a:pPr>
            <a:endParaRPr lang="en-IN" sz="1800" dirty="0">
              <a:latin typeface="Times New Roman" pitchFamily="18" charset="0"/>
              <a:cs typeface="Times New Roman" pitchFamily="18" charset="0"/>
            </a:endParaRPr>
          </a:p>
          <a:p>
            <a:pPr marL="274320" lvl="1" indent="0" algn="just">
              <a:buNone/>
            </a:pPr>
            <a:endParaRPr lang="en-IN" sz="1800" dirty="0">
              <a:latin typeface="Times New Roman" pitchFamily="18" charset="0"/>
              <a:cs typeface="Times New Roman" pitchFamily="18" charset="0"/>
            </a:endParaRPr>
          </a:p>
          <a:p>
            <a:pPr marL="457200" indent="-457200" algn="just">
              <a:buFont typeface="+mj-lt"/>
              <a:buAutoNum type="arabicPeriod" startAt="11"/>
            </a:pPr>
            <a:r>
              <a:rPr lang="en-IN" sz="2000" dirty="0">
                <a:latin typeface="Times New Roman" pitchFamily="18" charset="0"/>
                <a:cs typeface="Times New Roman" pitchFamily="18" charset="0"/>
              </a:rPr>
              <a:t>Radius of a Connected Graph</a:t>
            </a:r>
          </a:p>
          <a:p>
            <a:pPr lvl="1" algn="just"/>
            <a:r>
              <a:rPr lang="en-IN" sz="1800" dirty="0">
                <a:latin typeface="Times New Roman" pitchFamily="18" charset="0"/>
                <a:cs typeface="Times New Roman" pitchFamily="18" charset="0"/>
              </a:rPr>
              <a:t>The minimum eccentricity from all the vertices is considered as the radius of the Graph G</a:t>
            </a:r>
          </a:p>
          <a:p>
            <a:pPr marL="457200" indent="-457200" algn="just">
              <a:buFont typeface="+mj-lt"/>
              <a:buAutoNum type="arabicPeriod" startAt="11"/>
            </a:pPr>
            <a:r>
              <a:rPr lang="en-IN" sz="2000" dirty="0">
                <a:latin typeface="Times New Roman" pitchFamily="18" charset="0"/>
                <a:cs typeface="Times New Roman" pitchFamily="18" charset="0"/>
              </a:rPr>
              <a:t>Diameter of a Graph</a:t>
            </a:r>
          </a:p>
          <a:p>
            <a:pPr lvl="1" algn="just"/>
            <a:r>
              <a:rPr lang="en-IN" sz="1800" dirty="0">
                <a:latin typeface="Times New Roman" pitchFamily="18" charset="0"/>
                <a:cs typeface="Times New Roman" pitchFamily="18" charset="0"/>
              </a:rPr>
              <a:t>The maximum eccentricity from all the vertices is considered as the diameter of the Graph G. Example: In above graph, maximum e is 3. </a:t>
            </a:r>
          </a:p>
          <a:p>
            <a:pPr lvl="1" algn="just"/>
            <a:endParaRPr lang="en-IN" dirty="0">
              <a:latin typeface="Times New Roman" pitchFamily="18" charset="0"/>
              <a:cs typeface="Times New Roman" pitchFamily="18" charset="0"/>
            </a:endParaRPr>
          </a:p>
          <a:p>
            <a:pPr marL="457200" indent="-457200" algn="just">
              <a:buFont typeface="+mj-lt"/>
              <a:buAutoNum type="arabicPeriod" startAt="10"/>
            </a:pPr>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7" name="Picture 6"/>
          <p:cNvPicPr>
            <a:picLocks noChangeAspect="1"/>
          </p:cNvPicPr>
          <p:nvPr/>
        </p:nvPicPr>
        <p:blipFill>
          <a:blip r:embed="rId3"/>
          <a:stretch>
            <a:fillRect/>
          </a:stretch>
        </p:blipFill>
        <p:spPr>
          <a:xfrm>
            <a:off x="446985" y="2774110"/>
            <a:ext cx="2828925" cy="1302962"/>
          </a:xfrm>
          <a:prstGeom prst="rect">
            <a:avLst/>
          </a:prstGeom>
        </p:spPr>
      </p:pic>
      <p:sp>
        <p:nvSpPr>
          <p:cNvPr id="11" name="TextBox 10"/>
          <p:cNvSpPr txBox="1"/>
          <p:nvPr/>
        </p:nvSpPr>
        <p:spPr>
          <a:xfrm>
            <a:off x="3543601" y="2774110"/>
            <a:ext cx="2981871" cy="1200329"/>
          </a:xfrm>
          <a:prstGeom prst="rect">
            <a:avLst/>
          </a:prstGeom>
          <a:noFill/>
        </p:spPr>
        <p:txBody>
          <a:bodyPr wrap="square" rtlCol="0">
            <a:spAutoFit/>
          </a:bodyPr>
          <a:lstStyle/>
          <a:p>
            <a:r>
              <a:rPr lang="en-IN" dirty="0"/>
              <a:t>e(a) =3, e(b) = 3, e(c) = 3</a:t>
            </a:r>
          </a:p>
          <a:p>
            <a:r>
              <a:rPr lang="en-IN" dirty="0"/>
              <a:t>e(d) = 2, e(e) = 3</a:t>
            </a:r>
          </a:p>
          <a:p>
            <a:r>
              <a:rPr lang="en-IN" dirty="0"/>
              <a:t>e(f)  = 3, e(g) = 3</a:t>
            </a:r>
          </a:p>
          <a:p>
            <a:endParaRPr lang="en-IN" dirty="0"/>
          </a:p>
        </p:txBody>
      </p:sp>
    </p:spTree>
    <p:extLst>
      <p:ext uri="{BB962C8B-B14F-4D97-AF65-F5344CB8AC3E}">
        <p14:creationId xmlns:p14="http://schemas.microsoft.com/office/powerpoint/2010/main" val="351151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7128792" cy="429344"/>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0" indent="0" algn="just">
              <a:buNone/>
            </a:pPr>
            <a:endParaRPr lang="en-IN" dirty="0">
              <a:latin typeface="Times New Roman" pitchFamily="18" charset="0"/>
              <a:cs typeface="Times New Roman" pitchFamily="18" charset="0"/>
            </a:endParaRPr>
          </a:p>
          <a:p>
            <a:pPr marL="457200" indent="-457200" algn="just">
              <a:buFont typeface="+mj-lt"/>
              <a:buAutoNum type="arabicPeriod"/>
            </a:pPr>
            <a:r>
              <a:rPr lang="en-IN" dirty="0">
                <a:latin typeface="Times New Roman" pitchFamily="18" charset="0"/>
                <a:cs typeface="Times New Roman" pitchFamily="18" charset="0"/>
              </a:rPr>
              <a:t>Edge list</a:t>
            </a:r>
          </a:p>
          <a:p>
            <a:pPr marL="457200" indent="-457200" algn="just">
              <a:buFont typeface="+mj-lt"/>
              <a:buAutoNum type="arabicPeriod"/>
            </a:pPr>
            <a:r>
              <a:rPr lang="en-IN" dirty="0">
                <a:latin typeface="Times New Roman" pitchFamily="18" charset="0"/>
                <a:cs typeface="Times New Roman" pitchFamily="18" charset="0"/>
              </a:rPr>
              <a:t>Adjacency Matric</a:t>
            </a:r>
          </a:p>
          <a:p>
            <a:pPr marL="457200" indent="-457200" algn="just">
              <a:buFont typeface="+mj-lt"/>
              <a:buAutoNum type="arabicPeriod"/>
            </a:pPr>
            <a:r>
              <a:rPr lang="en-IN" dirty="0">
                <a:latin typeface="Times New Roman" pitchFamily="18" charset="0"/>
                <a:cs typeface="Times New Roman" pitchFamily="18" charset="0"/>
              </a:rPr>
              <a:t>Adjacency List</a:t>
            </a: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35216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04664"/>
            <a:ext cx="6768752" cy="357336"/>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a:pPr>
            <a:endParaRPr lang="en-IN" sz="2000" dirty="0">
              <a:latin typeface="Times New Roman" pitchFamily="18" charset="0"/>
              <a:cs typeface="Times New Roman" pitchFamily="18" charset="0"/>
            </a:endParaRPr>
          </a:p>
          <a:p>
            <a:pPr marL="457200" indent="-457200" algn="just">
              <a:buFont typeface="+mj-lt"/>
              <a:buAutoNum type="arabicPeriod"/>
            </a:pPr>
            <a:endParaRPr lang="en-IN" sz="2000" dirty="0">
              <a:latin typeface="Times New Roman" pitchFamily="18" charset="0"/>
              <a:cs typeface="Times New Roman" pitchFamily="18" charset="0"/>
            </a:endParaRPr>
          </a:p>
          <a:p>
            <a:pPr marL="457200" indent="-457200" algn="just">
              <a:buFont typeface="+mj-lt"/>
              <a:buAutoNum type="arabicPeriod"/>
            </a:pPr>
            <a:r>
              <a:rPr lang="en-IN" sz="2000" dirty="0">
                <a:latin typeface="Times New Roman" pitchFamily="18" charset="0"/>
                <a:cs typeface="Times New Roman" pitchFamily="18" charset="0"/>
              </a:rPr>
              <a:t>Edge List:</a:t>
            </a:r>
          </a:p>
          <a:p>
            <a:pPr lvl="1" algn="just"/>
            <a:r>
              <a:rPr lang="en-IN" sz="1800" dirty="0">
                <a:latin typeface="Times New Roman" pitchFamily="18" charset="0"/>
                <a:cs typeface="Times New Roman" pitchFamily="18" charset="0"/>
              </a:rPr>
              <a:t>A list of pairs (</a:t>
            </a:r>
            <a:r>
              <a:rPr lang="en-IN" sz="1800" dirty="0" err="1">
                <a:latin typeface="Times New Roman" pitchFamily="18" charset="0"/>
                <a:cs typeface="Times New Roman" pitchFamily="18" charset="0"/>
              </a:rPr>
              <a:t>i</a:t>
            </a:r>
            <a:r>
              <a:rPr lang="en-IN" sz="1800" dirty="0">
                <a:latin typeface="Times New Roman" pitchFamily="18" charset="0"/>
                <a:cs typeface="Times New Roman" pitchFamily="18" charset="0"/>
              </a:rPr>
              <a:t>, j) ∈ E in a graph.</a:t>
            </a:r>
          </a:p>
          <a:p>
            <a:pPr lvl="1" algn="just"/>
            <a:r>
              <a:rPr lang="en-IN" sz="1800" dirty="0">
                <a:latin typeface="Times New Roman" pitchFamily="18" charset="0"/>
                <a:cs typeface="Times New Roman" pitchFamily="18" charset="0"/>
              </a:rPr>
              <a:t>Edge lists (or array) is one of the simplest representations of graph.</a:t>
            </a: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endParaRPr lang="en-IN" sz="1800" dirty="0">
              <a:latin typeface="Times New Roman" pitchFamily="18" charset="0"/>
              <a:cs typeface="Times New Roman" pitchFamily="18" charset="0"/>
            </a:endParaRPr>
          </a:p>
          <a:p>
            <a:pPr lvl="1" algn="just"/>
            <a:r>
              <a:rPr lang="en-IN" sz="1800" dirty="0">
                <a:latin typeface="Times New Roman" pitchFamily="18" charset="0"/>
                <a:cs typeface="Times New Roman" pitchFamily="18" charset="0"/>
              </a:rPr>
              <a:t>To represent a graph with 3 nodes (1,2 and 3), we could either use a list format or an array to represent the graph as an edge list.</a:t>
            </a: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6" name="Picture 5"/>
          <p:cNvPicPr>
            <a:picLocks noChangeAspect="1"/>
          </p:cNvPicPr>
          <p:nvPr/>
        </p:nvPicPr>
        <p:blipFill>
          <a:blip r:embed="rId3"/>
          <a:stretch>
            <a:fillRect/>
          </a:stretch>
        </p:blipFill>
        <p:spPr>
          <a:xfrm>
            <a:off x="981735" y="3429000"/>
            <a:ext cx="1652400" cy="1152129"/>
          </a:xfrm>
          <a:prstGeom prst="rect">
            <a:avLst/>
          </a:prstGeom>
        </p:spPr>
      </p:pic>
      <p:pic>
        <p:nvPicPr>
          <p:cNvPr id="7" name="Picture 6"/>
          <p:cNvPicPr>
            <a:picLocks noChangeAspect="1"/>
          </p:cNvPicPr>
          <p:nvPr/>
        </p:nvPicPr>
        <p:blipFill>
          <a:blip r:embed="rId4"/>
          <a:stretch>
            <a:fillRect/>
          </a:stretch>
        </p:blipFill>
        <p:spPr>
          <a:xfrm>
            <a:off x="3286116" y="3214687"/>
            <a:ext cx="2250375" cy="1366442"/>
          </a:xfrm>
          <a:prstGeom prst="rect">
            <a:avLst/>
          </a:prstGeom>
        </p:spPr>
      </p:pic>
      <p:pic>
        <p:nvPicPr>
          <p:cNvPr id="8" name="Picture 7"/>
          <p:cNvPicPr>
            <a:picLocks noChangeAspect="1"/>
          </p:cNvPicPr>
          <p:nvPr/>
        </p:nvPicPr>
        <p:blipFill>
          <a:blip r:embed="rId5"/>
          <a:stretch>
            <a:fillRect/>
          </a:stretch>
        </p:blipFill>
        <p:spPr>
          <a:xfrm>
            <a:off x="5693153" y="2996952"/>
            <a:ext cx="1325091" cy="1656184"/>
          </a:xfrm>
          <a:prstGeom prst="rect">
            <a:avLst/>
          </a:prstGeom>
        </p:spPr>
      </p:pic>
      <p:sp>
        <p:nvSpPr>
          <p:cNvPr id="9" name="Rectangle 8"/>
          <p:cNvSpPr/>
          <p:nvPr/>
        </p:nvSpPr>
        <p:spPr>
          <a:xfrm>
            <a:off x="685800" y="2852936"/>
            <a:ext cx="6858000" cy="18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279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LIST</a:t>
            </a:r>
          </a:p>
        </p:txBody>
      </p:sp>
      <p:pic>
        <p:nvPicPr>
          <p:cNvPr id="43010" name="Picture 2"/>
          <p:cNvPicPr>
            <a:picLocks noGrp="1" noChangeAspect="1" noChangeArrowheads="1"/>
          </p:cNvPicPr>
          <p:nvPr>
            <p:ph idx="1"/>
          </p:nvPr>
        </p:nvPicPr>
        <p:blipFill>
          <a:blip r:embed="rId2"/>
          <a:srcRect l="1757" t="17585" r="40154" b="36884"/>
          <a:stretch>
            <a:fillRect/>
          </a:stretch>
        </p:blipFill>
        <p:spPr bwMode="auto">
          <a:xfrm>
            <a:off x="762000" y="1600200"/>
            <a:ext cx="7433896" cy="4343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r>
              <a:rPr lang="en-US" dirty="0"/>
              <a:t>EDGE LIST</a:t>
            </a:r>
          </a:p>
        </p:txBody>
      </p:sp>
      <p:pic>
        <p:nvPicPr>
          <p:cNvPr id="44034" name="Picture 2"/>
          <p:cNvPicPr>
            <a:picLocks noGrp="1" noChangeAspect="1" noChangeArrowheads="1"/>
          </p:cNvPicPr>
          <p:nvPr>
            <p:ph idx="1"/>
          </p:nvPr>
        </p:nvPicPr>
        <p:blipFill>
          <a:blip r:embed="rId2"/>
          <a:srcRect t="17585" r="34247" b="29880"/>
          <a:stretch>
            <a:fillRect/>
          </a:stretch>
        </p:blipFill>
        <p:spPr bwMode="auto">
          <a:xfrm>
            <a:off x="457199" y="1371600"/>
            <a:ext cx="8274715" cy="50292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r>
              <a:rPr lang="en-US" dirty="0"/>
              <a:t>EDGE LIST</a:t>
            </a:r>
          </a:p>
        </p:txBody>
      </p:sp>
      <p:pic>
        <p:nvPicPr>
          <p:cNvPr id="45058" name="Picture 2"/>
          <p:cNvPicPr>
            <a:picLocks noGrp="1" noChangeAspect="1" noChangeArrowheads="1"/>
          </p:cNvPicPr>
          <p:nvPr>
            <p:ph idx="1"/>
          </p:nvPr>
        </p:nvPicPr>
        <p:blipFill>
          <a:blip r:embed="rId2"/>
          <a:srcRect l="772" t="17585" r="34247" b="31631"/>
          <a:stretch>
            <a:fillRect/>
          </a:stretch>
        </p:blipFill>
        <p:spPr bwMode="auto">
          <a:xfrm>
            <a:off x="391885" y="1371600"/>
            <a:ext cx="8360229" cy="4980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weighted Graph</a:t>
            </a:r>
          </a:p>
        </p:txBody>
      </p:sp>
      <p:pic>
        <p:nvPicPr>
          <p:cNvPr id="46082" name="Picture 2"/>
          <p:cNvPicPr>
            <a:picLocks noGrp="1" noChangeAspect="1" noChangeArrowheads="1"/>
          </p:cNvPicPr>
          <p:nvPr>
            <p:ph idx="1"/>
          </p:nvPr>
        </p:nvPicPr>
        <p:blipFill>
          <a:blip r:embed="rId2"/>
          <a:srcRect t="17585" r="33262" b="31631"/>
          <a:stretch>
            <a:fillRect/>
          </a:stretch>
        </p:blipFill>
        <p:spPr bwMode="auto">
          <a:xfrm>
            <a:off x="685800" y="1524000"/>
            <a:ext cx="8010238" cy="48006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533401"/>
            <a:ext cx="7886700" cy="685800"/>
          </a:xfrm>
        </p:spPr>
        <p:txBody>
          <a:bodyPr>
            <a:normAutofit/>
          </a:bodyPr>
          <a:lstStyle/>
          <a:p>
            <a:pPr algn="ctr" eaLnBrk="1" hangingPunct="1">
              <a:defRPr/>
            </a:pPr>
            <a:r>
              <a:rPr lang="en-US" sz="2100" u="sng" dirty="0"/>
              <a:t>Contents of the Syllabus</a:t>
            </a:r>
            <a:br>
              <a:rPr lang="en-US" sz="2100" dirty="0"/>
            </a:br>
            <a:r>
              <a:rPr lang="en-US" sz="2100" dirty="0"/>
              <a:t> </a:t>
            </a:r>
            <a:endParaRPr lang="en-US" dirty="0"/>
          </a:p>
        </p:txBody>
      </p:sp>
      <p:sp>
        <p:nvSpPr>
          <p:cNvPr id="3" name="Content Placeholder 2"/>
          <p:cNvSpPr>
            <a:spLocks noGrp="1"/>
          </p:cNvSpPr>
          <p:nvPr>
            <p:ph idx="1"/>
          </p:nvPr>
        </p:nvSpPr>
        <p:spPr>
          <a:xfrm>
            <a:off x="598885" y="1403748"/>
            <a:ext cx="8154590" cy="4344590"/>
          </a:xfrm>
        </p:spPr>
        <p:txBody>
          <a:bodyPr>
            <a:normAutofit lnSpcReduction="10000"/>
          </a:bodyPr>
          <a:lstStyle/>
          <a:p>
            <a:pPr algn="ctr" eaLnBrk="1" hangingPunct="1">
              <a:buFont typeface="Arial" pitchFamily="34" charset="0"/>
              <a:buNone/>
              <a:defRPr/>
            </a:pPr>
            <a:endParaRPr lang="en-US" sz="1275" b="1" dirty="0">
              <a:latin typeface="Times New Roman" pitchFamily="18" charset="0"/>
              <a:cs typeface="Times New Roman" pitchFamily="18" charset="0"/>
            </a:endParaRPr>
          </a:p>
          <a:p>
            <a:pPr algn="ctr" eaLnBrk="1" hangingPunct="1">
              <a:buFont typeface="Arial" pitchFamily="34" charset="0"/>
              <a:buNone/>
              <a:defRPr/>
            </a:pPr>
            <a:r>
              <a:rPr lang="en-US" sz="1275" b="1" dirty="0">
                <a:latin typeface="Times New Roman" pitchFamily="18" charset="0"/>
                <a:cs typeface="Times New Roman" pitchFamily="18" charset="0"/>
              </a:rPr>
              <a:t>UNIT-I (15h)</a:t>
            </a:r>
            <a:endParaRPr lang="en-US" sz="1350" b="1" dirty="0">
              <a:solidFill>
                <a:srgbClr val="000000"/>
              </a:solidFill>
              <a:latin typeface="Times New Roman"/>
              <a:cs typeface="Times New Roman" pitchFamily="18" charset="0"/>
            </a:endParaRPr>
          </a:p>
          <a:p>
            <a:pPr algn="ctr" eaLnBrk="1" hangingPunct="1">
              <a:buFont typeface="Arial" pitchFamily="34" charset="0"/>
              <a:buNone/>
              <a:defRPr/>
            </a:pPr>
            <a:r>
              <a:rPr lang="en-US" sz="1350" b="1" dirty="0">
                <a:solidFill>
                  <a:srgbClr val="000000"/>
                </a:solidFill>
                <a:latin typeface="Times New Roman"/>
                <a:ea typeface="Tahoma" panose="020B0604030504040204" pitchFamily="34" charset="0"/>
              </a:rPr>
              <a:t>Introduction to Basic Data Structures</a:t>
            </a:r>
            <a:r>
              <a:rPr lang="en-US" sz="1350" dirty="0">
                <a:solidFill>
                  <a:srgbClr val="000000"/>
                </a:solidFill>
                <a:latin typeface="Times New Roman"/>
                <a:ea typeface="Tahoma" panose="020B0604030504040204" pitchFamily="34" charset="0"/>
              </a:rPr>
              <a:t>: Importance and need of good data structures and algorithms, Introduction to linear and non-linear data structure and its importance,</a:t>
            </a:r>
            <a:r>
              <a:rPr lang="en-US" sz="1350" b="1" dirty="0">
                <a:latin typeface="Times New Roman"/>
                <a:ea typeface="Tahoma" panose="020B0604030504040204" pitchFamily="34" charset="0"/>
              </a:rPr>
              <a:t> </a:t>
            </a:r>
            <a:r>
              <a:rPr lang="en-IN" sz="1350" dirty="0">
                <a:solidFill>
                  <a:srgbClr val="000000"/>
                </a:solidFill>
                <a:latin typeface="Times New Roman"/>
                <a:ea typeface="Tahoma" panose="020B0604030504040204" pitchFamily="34" charset="0"/>
              </a:rPr>
              <a:t>Algorithms Complexity and Analysis</a:t>
            </a:r>
            <a:r>
              <a:rPr lang="en-US" sz="1350" dirty="0">
                <a:solidFill>
                  <a:srgbClr val="000000"/>
                </a:solidFill>
                <a:latin typeface="Times New Roman"/>
                <a:ea typeface="Tahoma" panose="020B0604030504040204" pitchFamily="34" charset="0"/>
              </a:rPr>
              <a:t>.                [3]</a:t>
            </a:r>
            <a:endParaRPr lang="en-US" sz="1350" dirty="0"/>
          </a:p>
          <a:p>
            <a:pPr algn="just">
              <a:buNone/>
            </a:pPr>
            <a:r>
              <a:rPr lang="en-IN" sz="1350" b="1" dirty="0">
                <a:latin typeface="Times New Roman"/>
                <a:ea typeface="Tahoma" panose="020B0604030504040204" pitchFamily="34" charset="0"/>
              </a:rPr>
              <a:t>Linear and Non –Linear Data Structures : </a:t>
            </a:r>
            <a:r>
              <a:rPr lang="en-IN" sz="1350" dirty="0">
                <a:latin typeface="Times New Roman"/>
                <a:ea typeface="Tahoma" panose="020B0604030504040204" pitchFamily="34" charset="0"/>
              </a:rPr>
              <a:t>Arrays , Link Lists, Queues , Trees and related algorithms              [6]</a:t>
            </a:r>
            <a:endParaRPr lang="en-US" sz="1350" dirty="0"/>
          </a:p>
          <a:p>
            <a:pPr>
              <a:buNone/>
            </a:pPr>
            <a:r>
              <a:rPr lang="en-IN" sz="1350" b="1" dirty="0">
                <a:latin typeface="Times New Roman"/>
                <a:ea typeface="Tahoma" panose="020B0604030504040204" pitchFamily="34" charset="0"/>
              </a:rPr>
              <a:t>Advanced Data Structures: </a:t>
            </a:r>
            <a:r>
              <a:rPr lang="en-US" sz="1350" dirty="0">
                <a:latin typeface="Times New Roman"/>
              </a:rPr>
              <a:t>AVL Trees (Insertion , Deletion , Searching), Red-Black Trees, B-trees, </a:t>
            </a:r>
            <a:r>
              <a:rPr lang="en-US" sz="1350" dirty="0" err="1">
                <a:latin typeface="Times New Roman"/>
              </a:rPr>
              <a:t>B+trees</a:t>
            </a:r>
            <a:r>
              <a:rPr lang="en-US" sz="1350" dirty="0">
                <a:latin typeface="Times New Roman"/>
              </a:rPr>
              <a:t>, Heaps. Data structure for disjoint sets, Augmented data structures. </a:t>
            </a:r>
            <a:r>
              <a:rPr lang="en-IN" sz="1350" dirty="0">
                <a:latin typeface="Times New Roman"/>
              </a:rPr>
              <a:t>                                                                 </a:t>
            </a:r>
            <a:r>
              <a:rPr lang="en-US" sz="1350" dirty="0">
                <a:solidFill>
                  <a:srgbClr val="000000"/>
                </a:solidFill>
                <a:latin typeface="Times New Roman"/>
                <a:ea typeface="Tahoma" panose="020B0604030504040204" pitchFamily="34" charset="0"/>
              </a:rPr>
              <a:t>[6]</a:t>
            </a:r>
            <a:endParaRPr lang="en-US" sz="1350" dirty="0"/>
          </a:p>
          <a:p>
            <a:pPr algn="just">
              <a:buNone/>
            </a:pPr>
            <a:r>
              <a:rPr lang="en-US" sz="1350" dirty="0">
                <a:solidFill>
                  <a:srgbClr val="000000"/>
                </a:solidFill>
                <a:latin typeface="Times New Roman"/>
                <a:ea typeface="Tahoma" panose="020B0604030504040204" pitchFamily="34" charset="0"/>
              </a:rPr>
              <a:t> </a:t>
            </a:r>
            <a:endParaRPr lang="en-US" sz="1350" dirty="0"/>
          </a:p>
          <a:p>
            <a:pPr algn="ctr">
              <a:buNone/>
            </a:pPr>
            <a:r>
              <a:rPr lang="en-US" sz="1350" b="1" dirty="0">
                <a:latin typeface="Times New Roman" pitchFamily="18" charset="0"/>
                <a:cs typeface="Times New Roman" pitchFamily="18" charset="0"/>
              </a:rPr>
              <a:t>UNIT-II </a:t>
            </a:r>
            <a:r>
              <a:rPr lang="en-US" sz="1400" b="1" dirty="0">
                <a:latin typeface="Times New Roman" pitchFamily="18" charset="0"/>
                <a:cs typeface="Times New Roman" pitchFamily="18" charset="0"/>
              </a:rPr>
              <a:t>(15h)</a:t>
            </a:r>
            <a:endParaRPr lang="en-US" sz="1350" b="1" dirty="0">
              <a:latin typeface="Times New Roman" pitchFamily="18" charset="0"/>
              <a:cs typeface="Times New Roman" pitchFamily="18" charset="0"/>
            </a:endParaRPr>
          </a:p>
          <a:p>
            <a:pPr algn="just">
              <a:buNone/>
            </a:pPr>
            <a:r>
              <a:rPr lang="en-IN" sz="1350" b="1" dirty="0">
                <a:latin typeface="Times New Roman"/>
                <a:ea typeface="Tahoma" panose="020B0604030504040204" pitchFamily="34" charset="0"/>
              </a:rPr>
              <a:t>Searching and Sorting :</a:t>
            </a:r>
            <a:r>
              <a:rPr lang="en-IN" sz="1350" dirty="0">
                <a:latin typeface="Times New Roman"/>
                <a:ea typeface="Tahoma" panose="020B0604030504040204" pitchFamily="34" charset="0"/>
              </a:rPr>
              <a:t> Internal and External Sorting algorithms: Linear Search, Binary Search, Bubble Sort, Selection Sort, Insertion Sort, Shell Sort, Quick Sort, Heap Sort, Merge Sort, Counting Sort, Radix Sort and analysis of their complexities and Hashing 		                                                                         </a:t>
            </a:r>
            <a:r>
              <a:rPr lang="en-US" sz="1350" dirty="0">
                <a:solidFill>
                  <a:srgbClr val="000000"/>
                </a:solidFill>
                <a:latin typeface="Times New Roman"/>
                <a:ea typeface="Tahoma" panose="020B0604030504040204" pitchFamily="34" charset="0"/>
              </a:rPr>
              <a:t>[4]</a:t>
            </a:r>
            <a:endParaRPr lang="en-US" sz="1350" dirty="0"/>
          </a:p>
          <a:p>
            <a:pPr algn="just">
              <a:buNone/>
            </a:pPr>
            <a:r>
              <a:rPr lang="en-IN" sz="1350" b="1" dirty="0">
                <a:latin typeface="Times New Roman"/>
                <a:ea typeface="Tahoma" panose="020B0604030504040204" pitchFamily="34" charset="0"/>
              </a:rPr>
              <a:t> Graphs &amp; Algorithms:</a:t>
            </a:r>
            <a:r>
              <a:rPr lang="en-IN" sz="1350" dirty="0">
                <a:latin typeface="Times New Roman"/>
                <a:ea typeface="Tahoma" panose="020B0604030504040204" pitchFamily="34" charset="0"/>
              </a:rPr>
              <a:t> </a:t>
            </a:r>
            <a:r>
              <a:rPr lang="en-IN" sz="1350" dirty="0">
                <a:latin typeface="Times New Roman"/>
              </a:rPr>
              <a:t>Representation, Type of Graphs, Depth- and breadth-first traversals, Planar graphs, isomorphism, graph </a:t>
            </a:r>
            <a:r>
              <a:rPr lang="en-IN" sz="1350" dirty="0" err="1">
                <a:latin typeface="Times New Roman"/>
              </a:rPr>
              <a:t>coloring</a:t>
            </a:r>
            <a:r>
              <a:rPr lang="en-IN" sz="1350" dirty="0">
                <a:latin typeface="Times New Roman"/>
              </a:rPr>
              <a:t>, covering and partition, Minimum Spanning Tree: Prim’s and Kruskal’s algorithms.  </a:t>
            </a:r>
            <a:r>
              <a:rPr lang="en-IN" sz="1350" dirty="0">
                <a:latin typeface="Times New Roman"/>
                <a:ea typeface="Tahoma" panose="020B0604030504040204" pitchFamily="34" charset="0"/>
              </a:rPr>
              <a:t>	                                                                                                                                         [6]</a:t>
            </a:r>
            <a:endParaRPr lang="en-US" sz="1350" dirty="0"/>
          </a:p>
          <a:p>
            <a:pPr algn="just">
              <a:buNone/>
            </a:pPr>
            <a:r>
              <a:rPr lang="en-US" sz="1350" dirty="0">
                <a:solidFill>
                  <a:srgbClr val="000000"/>
                </a:solidFill>
                <a:latin typeface="Times New Roman"/>
                <a:ea typeface="Tahoma" panose="020B0604030504040204" pitchFamily="34" charset="0"/>
              </a:rPr>
              <a:t> </a:t>
            </a:r>
            <a:r>
              <a:rPr lang="en-IN" sz="1350" b="1" dirty="0">
                <a:latin typeface="Times New Roman"/>
                <a:ea typeface="Tahoma" panose="020B0604030504040204" pitchFamily="34" charset="0"/>
              </a:rPr>
              <a:t>String Matching Algorithms: </a:t>
            </a:r>
            <a:r>
              <a:rPr lang="en-IN" sz="1350" dirty="0">
                <a:latin typeface="Times New Roman"/>
              </a:rPr>
              <a:t>Naïve String Matching, Suffix arrays, Suffix trees, Rabin-Karp, Knuth-Morris-Pratt, </a:t>
            </a:r>
            <a:r>
              <a:rPr lang="en-IN" sz="1350" dirty="0" err="1">
                <a:latin typeface="Times New Roman"/>
              </a:rPr>
              <a:t>Booyer</a:t>
            </a:r>
            <a:r>
              <a:rPr lang="en-IN" sz="1350" dirty="0">
                <a:latin typeface="Times New Roman"/>
              </a:rPr>
              <a:t>-Moore algorithm                                                                                                                          </a:t>
            </a:r>
            <a:r>
              <a:rPr lang="en-US" sz="1350" dirty="0">
                <a:solidFill>
                  <a:srgbClr val="000000"/>
                </a:solidFill>
                <a:latin typeface="Times New Roman"/>
                <a:ea typeface="Tahoma" panose="020B0604030504040204" pitchFamily="34" charset="0"/>
              </a:rPr>
              <a:t>[5]</a:t>
            </a:r>
            <a:endParaRPr lang="en-US" sz="1350" dirty="0"/>
          </a:p>
          <a:p>
            <a:pPr algn="ctr" eaLnBrk="1" hangingPunct="1">
              <a:buNone/>
              <a:defRPr/>
            </a:pPr>
            <a:endParaRPr lang="en-US" sz="135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fld id="{88390786-F88B-40EB-B365-500B2C1170FF}" type="slidenum">
              <a:rPr lang="en-US" smtClean="0"/>
              <a:pPr>
                <a:defRPr/>
              </a:pPr>
              <a:t>2</a:t>
            </a:fld>
            <a:endParaRPr lang="en-US"/>
          </a:p>
        </p:txBody>
      </p:sp>
      <p:sp>
        <p:nvSpPr>
          <p:cNvPr id="5" name="Rectangle 4"/>
          <p:cNvSpPr/>
          <p:nvPr/>
        </p:nvSpPr>
        <p:spPr>
          <a:xfrm>
            <a:off x="628650" y="1613298"/>
            <a:ext cx="8124825" cy="423624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332656"/>
            <a:ext cx="7128792" cy="429344"/>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a:pPr>
            <a:endParaRPr lang="en-IN" sz="2400" dirty="0">
              <a:latin typeface="Times New Roman" pitchFamily="18" charset="0"/>
              <a:cs typeface="Times New Roman" pitchFamily="18" charset="0"/>
            </a:endParaRPr>
          </a:p>
          <a:p>
            <a:pPr marL="457200" indent="-457200" algn="just">
              <a:buFont typeface="+mj-lt"/>
              <a:buAutoNum type="arabicPeriod"/>
            </a:pPr>
            <a:r>
              <a:rPr lang="en-IN" sz="2400" dirty="0">
                <a:latin typeface="Times New Roman" pitchFamily="18" charset="0"/>
                <a:cs typeface="Times New Roman" pitchFamily="18" charset="0"/>
              </a:rPr>
              <a:t>Edge List:</a:t>
            </a:r>
          </a:p>
          <a:p>
            <a:pPr marL="0" indent="0" algn="just">
              <a:buNone/>
            </a:pPr>
            <a:endParaRPr lang="en-IN" sz="12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This list (or array) is called an edge list, and is a representation of all the edges (|E|) in the graph.</a:t>
            </a:r>
          </a:p>
          <a:p>
            <a:pPr lvl="1" algn="just"/>
            <a:endParaRPr lang="en-IN" sz="14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In the example shown here, we have a small graph, with just three nodes: 1, 2, and 3. Each edge is given an index, and represents a reference from one node to another.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We’ll notice that there isn’t any particular order to the edges as they appear in the edge list, but every single edge must be represented.</a:t>
            </a: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1336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332656"/>
            <a:ext cx="6264696" cy="429344"/>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975176"/>
          </a:xfrm>
        </p:spPr>
        <p:txBody>
          <a:bodyPr>
            <a:noAutofit/>
          </a:bodyPr>
          <a:lstStyle/>
          <a:p>
            <a:pPr marL="457200" indent="-457200" algn="just">
              <a:buFont typeface="+mj-lt"/>
              <a:buAutoNum type="arabicPeriod"/>
            </a:pPr>
            <a:endParaRPr lang="en-IN" sz="2400" dirty="0">
              <a:latin typeface="Times New Roman" pitchFamily="18" charset="0"/>
              <a:cs typeface="Times New Roman" pitchFamily="18" charset="0"/>
            </a:endParaRPr>
          </a:p>
          <a:p>
            <a:pPr marL="457200" indent="-457200" algn="just">
              <a:buFont typeface="+mj-lt"/>
              <a:buAutoNum type="arabicPeriod"/>
            </a:pPr>
            <a:r>
              <a:rPr lang="en-IN" sz="2400" dirty="0">
                <a:latin typeface="Times New Roman" pitchFamily="18" charset="0"/>
                <a:cs typeface="Times New Roman" pitchFamily="18" charset="0"/>
              </a:rPr>
              <a:t>Edge List:</a:t>
            </a:r>
          </a:p>
          <a:p>
            <a:pPr marL="0" indent="0" algn="just">
              <a:buNone/>
            </a:pPr>
            <a:endParaRPr lang="en-IN" sz="12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Because an edge list is really just an array, the only way to find something in this array is by iterating through it.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For example, if we wanted to see if vertex 1 was connected to vertex 2, we’d need to iterate through this array and look for the existence of a pair [1, 2] or [2, 1].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Now, this is fine for our graph, which only has three vertices and three edges; iterating through this array isn’t really a big deal.</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But realistically speaking, most graphs are going to be much bigger than this one! So, here the best option would be to use adjacency matrix.</a:t>
            </a: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398497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332656"/>
            <a:ext cx="7560840" cy="429344"/>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763000" cy="5867400"/>
          </a:xfrm>
        </p:spPr>
        <p:txBody>
          <a:bodyPr>
            <a:noAutofit/>
          </a:bodyPr>
          <a:lstStyle/>
          <a:p>
            <a:pPr marL="457200" indent="-457200" algn="just">
              <a:buFont typeface="+mj-lt"/>
              <a:buAutoNum type="arabicPeriod" startAt="2"/>
            </a:pPr>
            <a:endParaRPr lang="en-IN" dirty="0">
              <a:latin typeface="Times New Roman" pitchFamily="18" charset="0"/>
              <a:cs typeface="Times New Roman" pitchFamily="18" charset="0"/>
            </a:endParaRPr>
          </a:p>
          <a:p>
            <a:pPr marL="457200" indent="-457200" algn="just">
              <a:buFont typeface="+mj-lt"/>
              <a:buAutoNum type="arabicPeriod" startAt="2"/>
            </a:pPr>
            <a:r>
              <a:rPr lang="en-IN" dirty="0">
                <a:latin typeface="Times New Roman" pitchFamily="18" charset="0"/>
                <a:cs typeface="Times New Roman" pitchFamily="18" charset="0"/>
              </a:rPr>
              <a:t>Adjacency matrix:</a:t>
            </a:r>
          </a:p>
          <a:p>
            <a:pPr marL="0" indent="0" algn="just">
              <a:buNone/>
            </a:pPr>
            <a:endParaRPr lang="en-IN" dirty="0">
              <a:latin typeface="Times New Roman" pitchFamily="18" charset="0"/>
              <a:cs typeface="Times New Roman" pitchFamily="18" charset="0"/>
            </a:endParaRPr>
          </a:p>
          <a:p>
            <a:pPr lvl="1" algn="just"/>
            <a:r>
              <a:rPr lang="en-IN" u="sng" dirty="0">
                <a:latin typeface="Times New Roman" pitchFamily="18" charset="0"/>
                <a:cs typeface="Times New Roman" pitchFamily="18" charset="0"/>
              </a:rPr>
              <a:t>For most graphs, an edge list won’t end up being the most efficient choice. So, we can go from a list to a matrix </a:t>
            </a:r>
            <a:r>
              <a:rPr lang="en-IN" dirty="0">
                <a:latin typeface="Times New Roman" pitchFamily="18" charset="0"/>
                <a:cs typeface="Times New Roman" pitchFamily="18" charset="0"/>
              </a:rPr>
              <a:t>— an adjacency matrix, that is!</a:t>
            </a:r>
          </a:p>
          <a:p>
            <a:pPr lvl="1" algn="just"/>
            <a:endParaRPr lang="en-IN" dirty="0">
              <a:latin typeface="Times New Roman" pitchFamily="18" charset="0"/>
              <a:cs typeface="Times New Roman" pitchFamily="18" charset="0"/>
            </a:endParaRPr>
          </a:p>
          <a:p>
            <a:pPr lvl="1" algn="just"/>
            <a:r>
              <a:rPr lang="en-IN" dirty="0">
                <a:latin typeface="Times New Roman" pitchFamily="18" charset="0"/>
                <a:cs typeface="Times New Roman" pitchFamily="18" charset="0"/>
              </a:rPr>
              <a:t>An adjacency matrix is a matrix representation of exactly which nodes in a graph contain edges between them. The matrix is kind of like a lookup table: once we’ve determined the two nodes that we want to find an edge between, we look at the value at the intersection of those two nodes</a:t>
            </a: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219336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332656"/>
            <a:ext cx="6696744" cy="429344"/>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2"/>
            </a:pPr>
            <a:endParaRPr lang="en-IN" dirty="0">
              <a:latin typeface="Times New Roman" pitchFamily="18" charset="0"/>
              <a:cs typeface="Times New Roman" pitchFamily="18" charset="0"/>
            </a:endParaRPr>
          </a:p>
          <a:p>
            <a:pPr marL="457200" indent="-457200" algn="just">
              <a:buFont typeface="+mj-lt"/>
              <a:buAutoNum type="arabicPeriod" startAt="2"/>
            </a:pPr>
            <a:r>
              <a:rPr lang="en-IN" dirty="0">
                <a:latin typeface="Times New Roman" pitchFamily="18" charset="0"/>
                <a:cs typeface="Times New Roman" pitchFamily="18" charset="0"/>
              </a:rPr>
              <a:t>Adjacency matrix:</a:t>
            </a:r>
          </a:p>
          <a:p>
            <a:pPr marL="0" indent="0" algn="just">
              <a:buNone/>
            </a:pPr>
            <a:endParaRPr lang="en-IN" dirty="0">
              <a:latin typeface="Times New Roman" pitchFamily="18" charset="0"/>
              <a:cs typeface="Times New Roman" pitchFamily="18" charset="0"/>
            </a:endParaRPr>
          </a:p>
          <a:p>
            <a:pPr lvl="1" algn="just"/>
            <a:r>
              <a:rPr lang="en-IN" sz="2400" dirty="0">
                <a:latin typeface="Times New Roman" pitchFamily="18" charset="0"/>
                <a:cs typeface="Times New Roman" pitchFamily="18" charset="0"/>
              </a:rPr>
              <a:t>An n × n matrix of binary values in which location (</a:t>
            </a:r>
            <a:r>
              <a:rPr lang="en-IN" sz="2400" dirty="0" err="1">
                <a:latin typeface="Times New Roman" pitchFamily="18" charset="0"/>
                <a:cs typeface="Times New Roman" pitchFamily="18" charset="0"/>
              </a:rPr>
              <a:t>i</a:t>
            </a:r>
            <a:r>
              <a:rPr lang="en-IN" sz="2400" dirty="0">
                <a:latin typeface="Times New Roman" pitchFamily="18" charset="0"/>
                <a:cs typeface="Times New Roman" pitchFamily="18" charset="0"/>
              </a:rPr>
              <a:t>, j) is 1 if (</a:t>
            </a:r>
            <a:r>
              <a:rPr lang="en-IN" sz="2400" dirty="0" err="1">
                <a:latin typeface="Times New Roman" pitchFamily="18" charset="0"/>
                <a:cs typeface="Times New Roman" pitchFamily="18" charset="0"/>
              </a:rPr>
              <a:t>i</a:t>
            </a:r>
            <a:r>
              <a:rPr lang="en-IN" sz="2400" dirty="0">
                <a:latin typeface="Times New Roman" pitchFamily="18" charset="0"/>
                <a:cs typeface="Times New Roman" pitchFamily="18" charset="0"/>
              </a:rPr>
              <a:t>, j) ∈ E and 0 otherwise. Note that for an undirected graph the matrix is symmetric and 0 along the diagonal.</a:t>
            </a:r>
          </a:p>
          <a:p>
            <a:pPr lvl="1" algn="just"/>
            <a:endParaRPr lang="en-IN" sz="2400" dirty="0">
              <a:latin typeface="Times New Roman" pitchFamily="18" charset="0"/>
              <a:cs typeface="Times New Roman" pitchFamily="18" charset="0"/>
            </a:endParaRPr>
          </a:p>
          <a:p>
            <a:pPr lvl="1" algn="just"/>
            <a:r>
              <a:rPr lang="en-IN" sz="2400" dirty="0">
                <a:latin typeface="Times New Roman" pitchFamily="18" charset="0"/>
                <a:cs typeface="Times New Roman" pitchFamily="18" charset="0"/>
              </a:rPr>
              <a:t>An adjacency matrix is 2D array of V x V vertices. Each row and column represent a vertex.</a:t>
            </a:r>
          </a:p>
          <a:p>
            <a:pPr lvl="1" algn="just"/>
            <a:endParaRPr lang="en-IN" sz="2400" dirty="0">
              <a:latin typeface="Times New Roman" pitchFamily="18" charset="0"/>
              <a:cs typeface="Times New Roman" pitchFamily="18" charset="0"/>
            </a:endParaRPr>
          </a:p>
          <a:p>
            <a:pPr lvl="1" algn="just"/>
            <a:r>
              <a:rPr lang="en-IN" sz="2400" dirty="0">
                <a:latin typeface="Times New Roman" pitchFamily="18" charset="0"/>
                <a:cs typeface="Times New Roman" pitchFamily="18" charset="0"/>
              </a:rPr>
              <a:t>If the value of any element a[</a:t>
            </a:r>
            <a:r>
              <a:rPr lang="en-IN" sz="2400" dirty="0" err="1">
                <a:latin typeface="Times New Roman" pitchFamily="18" charset="0"/>
                <a:cs typeface="Times New Roman" pitchFamily="18" charset="0"/>
              </a:rPr>
              <a:t>i</a:t>
            </a:r>
            <a:r>
              <a:rPr lang="en-IN" sz="2400" dirty="0">
                <a:latin typeface="Times New Roman" pitchFamily="18" charset="0"/>
                <a:cs typeface="Times New Roman" pitchFamily="18" charset="0"/>
              </a:rPr>
              <a:t>][j] is 1, it represents that there is an edge connecting vertex </a:t>
            </a:r>
            <a:r>
              <a:rPr lang="en-IN" sz="2400" dirty="0" err="1">
                <a:latin typeface="Times New Roman" pitchFamily="18" charset="0"/>
                <a:cs typeface="Times New Roman" pitchFamily="18" charset="0"/>
              </a:rPr>
              <a:t>i</a:t>
            </a:r>
            <a:r>
              <a:rPr lang="en-IN" sz="2400" dirty="0">
                <a:latin typeface="Times New Roman" pitchFamily="18" charset="0"/>
                <a:cs typeface="Times New Roman" pitchFamily="18" charset="0"/>
              </a:rPr>
              <a:t> and vertex j.</a:t>
            </a: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78442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6840760" cy="573360"/>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2"/>
            </a:pPr>
            <a:endParaRPr lang="en-IN" sz="2400" dirty="0">
              <a:latin typeface="Times New Roman" pitchFamily="18" charset="0"/>
              <a:cs typeface="Times New Roman" pitchFamily="18" charset="0"/>
            </a:endParaRPr>
          </a:p>
          <a:p>
            <a:pPr marL="457200" indent="-457200" algn="just">
              <a:buFont typeface="+mj-lt"/>
              <a:buAutoNum type="arabicPeriod" startAt="2"/>
            </a:pPr>
            <a:r>
              <a:rPr lang="en-IN" sz="2400" dirty="0">
                <a:latin typeface="Times New Roman" pitchFamily="18" charset="0"/>
                <a:cs typeface="Times New Roman" pitchFamily="18" charset="0"/>
              </a:rPr>
              <a:t>Adjacency matrix:</a:t>
            </a:r>
          </a:p>
          <a:p>
            <a:pPr marL="457200" lvl="1" indent="0" algn="just">
              <a:buNone/>
            </a:pPr>
            <a:r>
              <a:rPr lang="en-IN" sz="2000" dirty="0">
                <a:latin typeface="Times New Roman" pitchFamily="18" charset="0"/>
                <a:cs typeface="Times New Roman" pitchFamily="18" charset="0"/>
              </a:rPr>
              <a:t>Example:</a:t>
            </a:r>
          </a:p>
          <a:p>
            <a:pPr marL="0" indent="0" algn="just">
              <a:buNone/>
            </a:pP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381000" y="2514600"/>
            <a:ext cx="2462808" cy="1684468"/>
          </a:xfrm>
          <a:prstGeom prst="rect">
            <a:avLst/>
          </a:prstGeom>
        </p:spPr>
      </p:pic>
      <p:pic>
        <p:nvPicPr>
          <p:cNvPr id="6" name="Picture 5"/>
          <p:cNvPicPr>
            <a:picLocks noChangeAspect="1"/>
          </p:cNvPicPr>
          <p:nvPr/>
        </p:nvPicPr>
        <p:blipFill>
          <a:blip r:embed="rId4"/>
          <a:stretch>
            <a:fillRect/>
          </a:stretch>
        </p:blipFill>
        <p:spPr>
          <a:xfrm>
            <a:off x="3200400" y="2209800"/>
            <a:ext cx="2718792" cy="2108969"/>
          </a:xfrm>
          <a:prstGeom prst="rect">
            <a:avLst/>
          </a:prstGeom>
        </p:spPr>
      </p:pic>
      <p:sp>
        <p:nvSpPr>
          <p:cNvPr id="7" name="TextBox 6"/>
          <p:cNvSpPr txBox="1"/>
          <p:nvPr/>
        </p:nvSpPr>
        <p:spPr>
          <a:xfrm>
            <a:off x="609565" y="4345663"/>
            <a:ext cx="2005677" cy="369332"/>
          </a:xfrm>
          <a:prstGeom prst="rect">
            <a:avLst/>
          </a:prstGeom>
          <a:noFill/>
        </p:spPr>
        <p:txBody>
          <a:bodyPr wrap="none" rtlCol="0">
            <a:spAutoFit/>
          </a:bodyPr>
          <a:lstStyle/>
          <a:p>
            <a:r>
              <a:rPr lang="en-IN" dirty="0"/>
              <a:t>Undirected Graph</a:t>
            </a:r>
          </a:p>
        </p:txBody>
      </p:sp>
      <p:sp>
        <p:nvSpPr>
          <p:cNvPr id="8" name="TextBox 7"/>
          <p:cNvSpPr txBox="1"/>
          <p:nvPr/>
        </p:nvSpPr>
        <p:spPr>
          <a:xfrm>
            <a:off x="3352800" y="4345663"/>
            <a:ext cx="1941557" cy="369332"/>
          </a:xfrm>
          <a:prstGeom prst="rect">
            <a:avLst/>
          </a:prstGeom>
          <a:noFill/>
        </p:spPr>
        <p:txBody>
          <a:bodyPr wrap="none" rtlCol="0">
            <a:spAutoFit/>
          </a:bodyPr>
          <a:lstStyle/>
          <a:p>
            <a:r>
              <a:rPr lang="en-IN" dirty="0"/>
              <a:t>Adjacency Matrix</a:t>
            </a:r>
          </a:p>
        </p:txBody>
      </p:sp>
      <p:sp>
        <p:nvSpPr>
          <p:cNvPr id="9" name="TextBox 8"/>
          <p:cNvSpPr txBox="1"/>
          <p:nvPr/>
        </p:nvSpPr>
        <p:spPr>
          <a:xfrm>
            <a:off x="5621779" y="4196628"/>
            <a:ext cx="3345413" cy="1354217"/>
          </a:xfrm>
          <a:prstGeom prst="rect">
            <a:avLst/>
          </a:prstGeom>
          <a:noFill/>
        </p:spPr>
        <p:txBody>
          <a:bodyPr wrap="square" rtlCol="0">
            <a:spAutoFit/>
          </a:bodyPr>
          <a:lstStyle/>
          <a:p>
            <a:pPr algn="just"/>
            <a:r>
              <a:rPr lang="en-IN" sz="1600" dirty="0"/>
              <a:t>Adjacency matrices always </a:t>
            </a:r>
          </a:p>
          <a:p>
            <a:pPr algn="just"/>
            <a:r>
              <a:rPr lang="en-IN" sz="1600" dirty="0"/>
              <a:t>have a main diagonal, which</a:t>
            </a:r>
          </a:p>
          <a:p>
            <a:pPr algn="just"/>
            <a:r>
              <a:rPr lang="en-IN" sz="1600" dirty="0"/>
              <a:t>Will be all 0’s for simple graphs</a:t>
            </a:r>
          </a:p>
          <a:p>
            <a:pPr algn="just"/>
            <a:r>
              <a:rPr lang="en-IN" sz="1600" dirty="0"/>
              <a:t>As we don’t usually have self- </a:t>
            </a:r>
          </a:p>
          <a:p>
            <a:pPr algn="just"/>
            <a:r>
              <a:rPr lang="en-IN" sz="1600" dirty="0"/>
              <a:t>Referential edges.</a:t>
            </a:r>
          </a:p>
        </p:txBody>
      </p:sp>
      <p:sp>
        <p:nvSpPr>
          <p:cNvPr id="10" name="TextBox 9"/>
          <p:cNvSpPr txBox="1"/>
          <p:nvPr/>
        </p:nvSpPr>
        <p:spPr>
          <a:xfrm>
            <a:off x="5778976" y="2514600"/>
            <a:ext cx="3493264" cy="923330"/>
          </a:xfrm>
          <a:prstGeom prst="rect">
            <a:avLst/>
          </a:prstGeom>
          <a:noFill/>
        </p:spPr>
        <p:txBody>
          <a:bodyPr wrap="none" rtlCol="0">
            <a:spAutoFit/>
          </a:bodyPr>
          <a:lstStyle/>
          <a:p>
            <a:r>
              <a:rPr lang="en-IN" b="1" dirty="0"/>
              <a:t>If the values on both sides of</a:t>
            </a:r>
          </a:p>
          <a:p>
            <a:r>
              <a:rPr lang="en-IN" b="1" dirty="0"/>
              <a:t>the diagonal are same, matrix </a:t>
            </a:r>
          </a:p>
          <a:p>
            <a:r>
              <a:rPr lang="en-IN" b="1" dirty="0"/>
              <a:t>is said to be symmetric.</a:t>
            </a:r>
          </a:p>
        </p:txBody>
      </p:sp>
    </p:spTree>
    <p:extLst>
      <p:ext uri="{BB962C8B-B14F-4D97-AF65-F5344CB8AC3E}">
        <p14:creationId xmlns:p14="http://schemas.microsoft.com/office/powerpoint/2010/main" val="3814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056784" cy="573360"/>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2"/>
            </a:pPr>
            <a:endParaRPr lang="en-IN" sz="2000" dirty="0">
              <a:latin typeface="Times New Roman" pitchFamily="18" charset="0"/>
              <a:cs typeface="Times New Roman" pitchFamily="18" charset="0"/>
            </a:endParaRPr>
          </a:p>
          <a:p>
            <a:pPr marL="457200" indent="-457200" algn="just">
              <a:buFont typeface="+mj-lt"/>
              <a:buAutoNum type="arabicPeriod" startAt="2"/>
            </a:pPr>
            <a:r>
              <a:rPr lang="en-IN" sz="2000" dirty="0">
                <a:latin typeface="Times New Roman" pitchFamily="18" charset="0"/>
                <a:cs typeface="Times New Roman" pitchFamily="18" charset="0"/>
              </a:rPr>
              <a:t>Adjacency matrix:</a:t>
            </a:r>
          </a:p>
          <a:p>
            <a:pPr marL="457200" indent="-457200" algn="just">
              <a:buAutoNum type="arabicPeriod" startAt="2"/>
            </a:pPr>
            <a:endParaRPr lang="en-IN" sz="2000" dirty="0">
              <a:latin typeface="Times New Roman" pitchFamily="18" charset="0"/>
              <a:cs typeface="Times New Roman" pitchFamily="18" charset="0"/>
            </a:endParaRPr>
          </a:p>
          <a:p>
            <a:pPr marL="457200" indent="-457200" algn="just">
              <a:buAutoNum type="arabicPeriod" startAt="2"/>
            </a:pPr>
            <a:endParaRPr lang="en-IN" sz="2000" dirty="0">
              <a:latin typeface="Times New Roman" pitchFamily="18" charset="0"/>
              <a:cs typeface="Times New Roman" pitchFamily="18" charset="0"/>
            </a:endParaRPr>
          </a:p>
          <a:p>
            <a:pPr marL="457200" indent="-457200" algn="just">
              <a:buAutoNum type="arabicPeriod" startAt="2"/>
            </a:pPr>
            <a:endParaRPr lang="en-IN" sz="2000" dirty="0">
              <a:latin typeface="Times New Roman" pitchFamily="18" charset="0"/>
              <a:cs typeface="Times New Roman" pitchFamily="18" charset="0"/>
            </a:endParaRPr>
          </a:p>
          <a:p>
            <a:pPr marL="457200" indent="-457200" algn="just">
              <a:buAutoNum type="arabicPeriod" startAt="2"/>
            </a:pPr>
            <a:endParaRPr lang="en-IN" sz="2000" dirty="0">
              <a:latin typeface="Times New Roman" pitchFamily="18" charset="0"/>
              <a:cs typeface="Times New Roman" pitchFamily="18" charset="0"/>
            </a:endParaRPr>
          </a:p>
          <a:p>
            <a:pPr marL="457200" indent="-457200" algn="just">
              <a:buAutoNum type="arabicPeriod" startAt="2"/>
            </a:pPr>
            <a:endParaRPr lang="en-IN" sz="2000" dirty="0">
              <a:latin typeface="Times New Roman" pitchFamily="18" charset="0"/>
              <a:cs typeface="Times New Roman" pitchFamily="18" charset="0"/>
            </a:endParaRPr>
          </a:p>
          <a:p>
            <a:pPr marL="0" indent="0" algn="ctr">
              <a:buNone/>
            </a:pPr>
            <a:endParaRPr lang="en-IN" sz="1400" dirty="0">
              <a:latin typeface="Times New Roman" pitchFamily="18" charset="0"/>
              <a:cs typeface="Times New Roman" pitchFamily="18" charset="0"/>
            </a:endParaRPr>
          </a:p>
          <a:p>
            <a:pPr marL="0" indent="0" algn="ctr">
              <a:buNone/>
            </a:pPr>
            <a:r>
              <a:rPr lang="en-IN" sz="1400" dirty="0">
                <a:latin typeface="Times New Roman" pitchFamily="18" charset="0"/>
                <a:cs typeface="Times New Roman" pitchFamily="18" charset="0"/>
              </a:rPr>
              <a:t>Adjacency Matrix for a given graph</a:t>
            </a:r>
          </a:p>
          <a:p>
            <a:pPr marL="0" indent="0" algn="just">
              <a:buNone/>
            </a:pPr>
            <a:endParaRPr lang="en-IN" sz="2000" dirty="0">
              <a:latin typeface="Times New Roman" pitchFamily="18" charset="0"/>
              <a:cs typeface="Times New Roman" pitchFamily="18" charset="0"/>
            </a:endParaRPr>
          </a:p>
          <a:p>
            <a:pPr marL="0" indent="0" algn="just">
              <a:buNone/>
            </a:pPr>
            <a:r>
              <a:rPr lang="en-IN" sz="2000" dirty="0">
                <a:latin typeface="Times New Roman" pitchFamily="18" charset="0"/>
                <a:cs typeface="Times New Roman" pitchFamily="18" charset="0"/>
              </a:rPr>
              <a:t>Since it is an undirected graph, for edge (1,4), we also need to mark edge (4,1); making the adjacency matrix symmetric about the diagonal.</a:t>
            </a:r>
          </a:p>
          <a:p>
            <a:pPr marL="0" indent="0" algn="just">
              <a:buNone/>
            </a:pPr>
            <a:r>
              <a:rPr lang="en-IN" sz="2000" dirty="0">
                <a:latin typeface="Times New Roman" pitchFamily="18" charset="0"/>
                <a:cs typeface="Times New Roman" pitchFamily="18" charset="0"/>
              </a:rPr>
              <a:t>Edge lookup(checking if an edge exists between vertex A and vertex B) is extremely fast in adjacency matrix representation but we have to reserve space for every possible link between all vertices(V x V), so it requires more space.</a:t>
            </a:r>
          </a:p>
          <a:p>
            <a:pPr marL="0" indent="0" algn="just">
              <a:buNone/>
            </a:pPr>
            <a:endParaRPr lang="en-IN" sz="2000" dirty="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1371600" y="1905000"/>
            <a:ext cx="6016925" cy="1956792"/>
          </a:xfrm>
          <a:prstGeom prst="rect">
            <a:avLst/>
          </a:prstGeom>
          <a:ln w="3175">
            <a:solidFill>
              <a:schemeClr val="tx1"/>
            </a:solidFill>
          </a:ln>
        </p:spPr>
      </p:pic>
    </p:spTree>
    <p:extLst>
      <p:ext uri="{BB962C8B-B14F-4D97-AF65-F5344CB8AC3E}">
        <p14:creationId xmlns:p14="http://schemas.microsoft.com/office/powerpoint/2010/main" val="223387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60648"/>
            <a:ext cx="7200800" cy="501352"/>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2"/>
            </a:pPr>
            <a:endParaRPr lang="en-IN" sz="2000" dirty="0">
              <a:latin typeface="Times New Roman" pitchFamily="18" charset="0"/>
              <a:cs typeface="Times New Roman" pitchFamily="18" charset="0"/>
            </a:endParaRPr>
          </a:p>
          <a:p>
            <a:pPr marL="0" indent="0" algn="just">
              <a:buNone/>
            </a:pPr>
            <a:r>
              <a:rPr lang="en-IN" sz="2000" b="1" dirty="0">
                <a:latin typeface="Times New Roman" pitchFamily="18" charset="0"/>
                <a:cs typeface="Times New Roman" pitchFamily="18" charset="0"/>
              </a:rPr>
              <a:t>Trouble with adjacency matrix:</a:t>
            </a:r>
          </a:p>
          <a:p>
            <a:pPr algn="just"/>
            <a:r>
              <a:rPr lang="en-IN" sz="2000" dirty="0">
                <a:latin typeface="Times New Roman" pitchFamily="18" charset="0"/>
                <a:cs typeface="Times New Roman" pitchFamily="18" charset="0"/>
              </a:rPr>
              <a:t>They are easy to follow and represent, and looking up, inserting, removing an edge can be done in O(1) or constant time. </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However, they can take-up more space than is really necessary. An adjacency matrix always consume O(v</a:t>
            </a:r>
            <a:r>
              <a:rPr lang="en-IN" sz="2000" baseline="30000" dirty="0">
                <a:latin typeface="Times New Roman" pitchFamily="18" charset="0"/>
                <a:cs typeface="Times New Roman" pitchFamily="18" charset="0"/>
              </a:rPr>
              <a:t>2</a:t>
            </a:r>
            <a:r>
              <a:rPr lang="en-IN" sz="2000" dirty="0">
                <a:latin typeface="Times New Roman" pitchFamily="18" charset="0"/>
                <a:cs typeface="Times New Roman" pitchFamily="18" charset="0"/>
              </a:rPr>
              <a:t>) amount of space.</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If a graph has few edges and is sparse, the matrix will be mostly filled with 0’s, but takes-up lots of space.</a:t>
            </a:r>
          </a:p>
          <a:p>
            <a:pPr algn="just"/>
            <a:endParaRPr lang="en-IN" sz="2000" dirty="0">
              <a:latin typeface="Times New Roman" pitchFamily="18" charset="0"/>
              <a:cs typeface="Times New Roman" pitchFamily="18" charset="0"/>
            </a:endParaRPr>
          </a:p>
          <a:p>
            <a:pPr algn="just"/>
            <a:r>
              <a:rPr lang="en-IN" sz="2000" dirty="0">
                <a:latin typeface="Times New Roman" pitchFamily="18" charset="0"/>
                <a:cs typeface="Times New Roman" pitchFamily="18" charset="0"/>
              </a:rPr>
              <a:t>So, </a:t>
            </a:r>
            <a:r>
              <a:rPr lang="en-IN" sz="2000" u="sng" dirty="0">
                <a:latin typeface="Times New Roman" pitchFamily="18" charset="0"/>
                <a:cs typeface="Times New Roman" pitchFamily="18" charset="0"/>
              </a:rPr>
              <a:t>as great as an adjacency matrix can be, it isn’t always the right representation for a graph (particularly if that graph is sparse).</a:t>
            </a:r>
          </a:p>
          <a:p>
            <a:pPr marL="0" indent="0" algn="just">
              <a:buNone/>
            </a:pPr>
            <a:endParaRPr lang="en-IN" sz="2000" dirty="0">
              <a:latin typeface="Times New Roman" pitchFamily="18" charset="0"/>
              <a:cs typeface="Times New Roman" pitchFamily="18" charset="0"/>
            </a:endParaRPr>
          </a:p>
          <a:p>
            <a:pPr marL="457200" indent="-457200" algn="just">
              <a:buAutoNum type="arabicPeriod" startAt="2"/>
            </a:pPr>
            <a:endParaRPr lang="en-IN" dirty="0">
              <a:latin typeface="Times New Roman" pitchFamily="18" charset="0"/>
              <a:cs typeface="Times New Roman" pitchFamily="18" charset="0"/>
            </a:endParaRPr>
          </a:p>
          <a:p>
            <a:pPr marL="457200" indent="-457200" algn="just">
              <a:buAutoNum type="arabicPeriod" startAt="2"/>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205107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260648"/>
            <a:ext cx="6480720" cy="501352"/>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marL="0" indent="0" algn="just">
              <a:buNone/>
            </a:pPr>
            <a:endParaRPr lang="en-IN" sz="2400" dirty="0">
              <a:latin typeface="Times New Roman" pitchFamily="18" charset="0"/>
              <a:cs typeface="Times New Roman" pitchFamily="18" charset="0"/>
            </a:endParaRPr>
          </a:p>
          <a:p>
            <a:pPr lvl="1" algn="just"/>
            <a:r>
              <a:rPr lang="en-IN" sz="2000" b="1" i="1" dirty="0">
                <a:latin typeface="Times New Roman" pitchFamily="18" charset="0"/>
                <a:cs typeface="Times New Roman" pitchFamily="18" charset="0"/>
              </a:rPr>
              <a:t>When both edge lists and adjacency matrices seem to fail, the best choice would be to combine them both together</a:t>
            </a:r>
            <a:r>
              <a:rPr lang="en-IN" sz="2000" dirty="0">
                <a:latin typeface="Times New Roman" pitchFamily="18" charset="0"/>
                <a:cs typeface="Times New Roman" pitchFamily="18" charset="0"/>
              </a:rPr>
              <a:t>. And that’s exactly what an adjacency list is — a hybrid between an edge list and an adjacency matrix. </a:t>
            </a:r>
          </a:p>
          <a:p>
            <a:pPr lvl="1" algn="just"/>
            <a:endParaRPr lang="en-IN" sz="105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An adjacency list is an array of linked lists that serves as a representation of a graph, but also makes it easy to see which other vertices are adjacent to other vertices.</a:t>
            </a:r>
          </a:p>
          <a:p>
            <a:pPr lvl="1" algn="just"/>
            <a:endParaRPr lang="en-IN" sz="9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An adjacency list is the most popular and commonly-used representation of a graph since most graph traversal problems require us being able to easily figure out which nodes are the neighbours of another node</a:t>
            </a:r>
          </a:p>
          <a:p>
            <a:pPr marL="0" indent="0" algn="just">
              <a:buNone/>
            </a:pPr>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10469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60648"/>
            <a:ext cx="6696744" cy="501352"/>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marL="0" indent="0" algn="just">
              <a:buNone/>
            </a:pPr>
            <a:endParaRPr lang="en-IN" sz="24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An array A of length n where each entry A[</a:t>
            </a:r>
            <a:r>
              <a:rPr lang="en-IN" sz="2000" dirty="0" err="1">
                <a:latin typeface="Times New Roman" pitchFamily="18" charset="0"/>
                <a:cs typeface="Times New Roman" pitchFamily="18" charset="0"/>
              </a:rPr>
              <a:t>i</a:t>
            </a:r>
            <a:r>
              <a:rPr lang="en-IN" sz="2000" dirty="0">
                <a:latin typeface="Times New Roman" pitchFamily="18" charset="0"/>
                <a:cs typeface="Times New Roman" pitchFamily="18" charset="0"/>
              </a:rPr>
              <a:t>] contains a pointer to a linked list of all the out-neighbours of vertex </a:t>
            </a:r>
            <a:r>
              <a:rPr lang="en-IN" sz="2000" dirty="0" err="1">
                <a:latin typeface="Times New Roman" pitchFamily="18" charset="0"/>
                <a:cs typeface="Times New Roman" pitchFamily="18" charset="0"/>
              </a:rPr>
              <a:t>i</a:t>
            </a:r>
            <a:r>
              <a:rPr lang="en-IN" sz="2000" dirty="0">
                <a:latin typeface="Times New Roman" pitchFamily="18" charset="0"/>
                <a:cs typeface="Times New Roman" pitchFamily="18" charset="0"/>
              </a:rPr>
              <a:t>. In an undirected graph with edge {u, v} the edge will appear in the adjacency list for both u and v.</a:t>
            </a:r>
          </a:p>
          <a:p>
            <a:pPr marL="0" indent="0" algn="just">
              <a:buNone/>
            </a:pPr>
            <a:endParaRPr lang="en-IN" sz="24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157569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88640"/>
            <a:ext cx="6408712" cy="573360"/>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lvl="1" algn="just"/>
            <a:r>
              <a:rPr lang="en-IN" sz="2000" dirty="0">
                <a:latin typeface="Times New Roman" pitchFamily="18" charset="0"/>
                <a:cs typeface="Times New Roman" pitchFamily="18" charset="0"/>
              </a:rPr>
              <a:t>An adjacency list represents a graph as an array of linked list.</a:t>
            </a:r>
          </a:p>
          <a:p>
            <a:pPr lvl="1" algn="just"/>
            <a:r>
              <a:rPr lang="en-IN" sz="2000" dirty="0">
                <a:latin typeface="Times New Roman" pitchFamily="18" charset="0"/>
                <a:cs typeface="Times New Roman" pitchFamily="18" charset="0"/>
              </a:rPr>
              <a:t>The index of the array represents a vertex and each element in its linked list represents the other vertices that form an edge with the vertex.</a:t>
            </a:r>
          </a:p>
          <a:p>
            <a:pPr lvl="1" algn="just"/>
            <a:r>
              <a:rPr lang="en-IN" sz="2000" dirty="0">
                <a:latin typeface="Times New Roman" pitchFamily="18" charset="0"/>
                <a:cs typeface="Times New Roman" pitchFamily="18" charset="0"/>
              </a:rPr>
              <a:t>Another example:</a:t>
            </a:r>
          </a:p>
          <a:p>
            <a:pPr marL="0" indent="0" algn="just">
              <a:buNone/>
            </a:pPr>
            <a:endParaRPr lang="en-IN" sz="24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6" name="Picture 5"/>
          <p:cNvPicPr>
            <a:picLocks noChangeAspect="1"/>
          </p:cNvPicPr>
          <p:nvPr/>
        </p:nvPicPr>
        <p:blipFill>
          <a:blip r:embed="rId3"/>
          <a:stretch>
            <a:fillRect/>
          </a:stretch>
        </p:blipFill>
        <p:spPr>
          <a:xfrm>
            <a:off x="248884" y="4010909"/>
            <a:ext cx="2462808" cy="1684468"/>
          </a:xfrm>
          <a:prstGeom prst="rect">
            <a:avLst/>
          </a:prstGeom>
        </p:spPr>
      </p:pic>
      <p:pic>
        <p:nvPicPr>
          <p:cNvPr id="4" name="Picture 3"/>
          <p:cNvPicPr>
            <a:picLocks noChangeAspect="1"/>
          </p:cNvPicPr>
          <p:nvPr/>
        </p:nvPicPr>
        <p:blipFill>
          <a:blip r:embed="rId4"/>
          <a:stretch>
            <a:fillRect/>
          </a:stretch>
        </p:blipFill>
        <p:spPr>
          <a:xfrm>
            <a:off x="3505200" y="3820744"/>
            <a:ext cx="3361734" cy="1979917"/>
          </a:xfrm>
          <a:prstGeom prst="rect">
            <a:avLst/>
          </a:prstGeom>
        </p:spPr>
      </p:pic>
      <p:sp>
        <p:nvSpPr>
          <p:cNvPr id="7" name="TextBox 6"/>
          <p:cNvSpPr txBox="1"/>
          <p:nvPr/>
        </p:nvSpPr>
        <p:spPr>
          <a:xfrm>
            <a:off x="2437199" y="5495322"/>
            <a:ext cx="881973" cy="400110"/>
          </a:xfrm>
          <a:prstGeom prst="rect">
            <a:avLst/>
          </a:prstGeom>
          <a:noFill/>
        </p:spPr>
        <p:txBody>
          <a:bodyPr wrap="none" rtlCol="0">
            <a:spAutoFit/>
          </a:bodyPr>
          <a:lstStyle/>
          <a:p>
            <a:r>
              <a:rPr lang="en-IN" sz="2000" dirty="0"/>
              <a:t>vertex</a:t>
            </a:r>
          </a:p>
        </p:txBody>
      </p:sp>
      <p:cxnSp>
        <p:nvCxnSpPr>
          <p:cNvPr id="9" name="Straight Arrow Connector 8"/>
          <p:cNvCxnSpPr>
            <a:stCxn id="7" idx="0"/>
          </p:cNvCxnSpPr>
          <p:nvPr/>
        </p:nvCxnSpPr>
        <p:spPr>
          <a:xfrm flipV="1">
            <a:off x="2878186" y="5247842"/>
            <a:ext cx="627014" cy="2474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319172" y="5800661"/>
            <a:ext cx="2193229" cy="707886"/>
          </a:xfrm>
          <a:prstGeom prst="rect">
            <a:avLst/>
          </a:prstGeom>
          <a:noFill/>
        </p:spPr>
        <p:txBody>
          <a:bodyPr wrap="none" rtlCol="0">
            <a:spAutoFit/>
          </a:bodyPr>
          <a:lstStyle/>
          <a:p>
            <a:r>
              <a:rPr lang="en-IN" sz="2000" dirty="0"/>
              <a:t>Pointer to an </a:t>
            </a:r>
          </a:p>
          <a:p>
            <a:r>
              <a:rPr lang="en-IN" sz="2000" dirty="0"/>
              <a:t>array or linked list</a:t>
            </a:r>
          </a:p>
        </p:txBody>
      </p:sp>
      <p:sp>
        <p:nvSpPr>
          <p:cNvPr id="18" name="TextBox 17"/>
          <p:cNvSpPr txBox="1"/>
          <p:nvPr/>
        </p:nvSpPr>
        <p:spPr>
          <a:xfrm>
            <a:off x="5880030" y="5771732"/>
            <a:ext cx="3164649" cy="707886"/>
          </a:xfrm>
          <a:prstGeom prst="rect">
            <a:avLst/>
          </a:prstGeom>
          <a:noFill/>
        </p:spPr>
        <p:txBody>
          <a:bodyPr wrap="none" rtlCol="0">
            <a:spAutoFit/>
          </a:bodyPr>
          <a:lstStyle/>
          <a:p>
            <a:r>
              <a:rPr lang="en-IN" sz="2000" dirty="0"/>
              <a:t>Linked list of neighbouring</a:t>
            </a:r>
          </a:p>
          <a:p>
            <a:r>
              <a:rPr lang="en-IN" sz="2000" dirty="0"/>
              <a:t>vertices to the vertex 3</a:t>
            </a:r>
          </a:p>
        </p:txBody>
      </p:sp>
      <p:sp>
        <p:nvSpPr>
          <p:cNvPr id="19" name="TextBox 18"/>
          <p:cNvSpPr txBox="1"/>
          <p:nvPr/>
        </p:nvSpPr>
        <p:spPr>
          <a:xfrm>
            <a:off x="367553" y="5516090"/>
            <a:ext cx="2005677" cy="369332"/>
          </a:xfrm>
          <a:prstGeom prst="rect">
            <a:avLst/>
          </a:prstGeom>
          <a:noFill/>
        </p:spPr>
        <p:txBody>
          <a:bodyPr wrap="none" rtlCol="0">
            <a:spAutoFit/>
          </a:bodyPr>
          <a:lstStyle/>
          <a:p>
            <a:r>
              <a:rPr lang="en-IN" dirty="0"/>
              <a:t>Undirected Graph</a:t>
            </a:r>
          </a:p>
        </p:txBody>
      </p:sp>
    </p:spTree>
    <p:extLst>
      <p:ext uri="{BB962C8B-B14F-4D97-AF65-F5344CB8AC3E}">
        <p14:creationId xmlns:p14="http://schemas.microsoft.com/office/powerpoint/2010/main" val="30674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981075"/>
            <a:ext cx="7886700" cy="503635"/>
          </a:xfrm>
        </p:spPr>
        <p:txBody>
          <a:bodyPr>
            <a:normAutofit fontScale="90000"/>
          </a:bodyPr>
          <a:lstStyle/>
          <a:p>
            <a:pPr algn="ctr" eaLnBrk="1" hangingPunct="1">
              <a:defRPr/>
            </a:pPr>
            <a:r>
              <a:rPr lang="en-US" sz="2100" dirty="0"/>
              <a:t>Contents of the Syllabus</a:t>
            </a:r>
            <a:br>
              <a:rPr lang="en-US" sz="2100" dirty="0"/>
            </a:br>
            <a:r>
              <a:rPr lang="en-US" sz="2100" dirty="0"/>
              <a:t> </a:t>
            </a:r>
            <a:endParaRPr lang="en-US" dirty="0"/>
          </a:p>
        </p:txBody>
      </p:sp>
      <p:sp>
        <p:nvSpPr>
          <p:cNvPr id="3" name="Content Placeholder 2"/>
          <p:cNvSpPr>
            <a:spLocks noGrp="1"/>
          </p:cNvSpPr>
          <p:nvPr>
            <p:ph idx="1"/>
          </p:nvPr>
        </p:nvSpPr>
        <p:spPr>
          <a:xfrm>
            <a:off x="598885" y="1403748"/>
            <a:ext cx="8154590" cy="4344590"/>
          </a:xfrm>
        </p:spPr>
        <p:txBody>
          <a:bodyPr>
            <a:normAutofit lnSpcReduction="10000"/>
          </a:bodyPr>
          <a:lstStyle/>
          <a:p>
            <a:pPr algn="ctr" eaLnBrk="1" hangingPunct="1">
              <a:buFont typeface="Arial" pitchFamily="34" charset="0"/>
              <a:buNone/>
              <a:defRPr/>
            </a:pPr>
            <a:endParaRPr lang="en-US" sz="1275" b="1" dirty="0">
              <a:latin typeface="Times New Roman" pitchFamily="18" charset="0"/>
              <a:cs typeface="Times New Roman" pitchFamily="18" charset="0"/>
            </a:endParaRPr>
          </a:p>
          <a:p>
            <a:pPr algn="ctr">
              <a:buNone/>
              <a:defRPr/>
            </a:pPr>
            <a:r>
              <a:rPr lang="en-US" sz="1275" b="1" dirty="0">
                <a:latin typeface="Times New Roman" pitchFamily="18" charset="0"/>
                <a:cs typeface="Times New Roman" pitchFamily="18" charset="0"/>
              </a:rPr>
              <a:t>UNIT-III </a:t>
            </a:r>
            <a:r>
              <a:rPr lang="en-US" sz="1200" b="1" dirty="0">
                <a:latin typeface="Times New Roman" pitchFamily="18" charset="0"/>
                <a:cs typeface="Times New Roman" pitchFamily="18" charset="0"/>
              </a:rPr>
              <a:t>(15h)</a:t>
            </a:r>
            <a:r>
              <a:rPr lang="en-IN" sz="1200" b="1" dirty="0">
                <a:latin typeface="Times New Roman"/>
                <a:ea typeface="Times New Roman"/>
              </a:rPr>
              <a:t>	     </a:t>
            </a:r>
            <a:endParaRPr lang="en-US" sz="1200" dirty="0"/>
          </a:p>
          <a:p>
            <a:pPr algn="just">
              <a:buNone/>
            </a:pPr>
            <a:r>
              <a:rPr lang="en-IN" sz="1250" b="1" dirty="0">
                <a:latin typeface="Times New Roman"/>
                <a:ea typeface="Times New Roman"/>
              </a:rPr>
              <a:t>Approximation algorithms: </a:t>
            </a:r>
            <a:r>
              <a:rPr lang="en-IN" sz="1250" dirty="0">
                <a:latin typeface="Times New Roman"/>
              </a:rPr>
              <a:t>Need of approximation algorithms: Introduction to P, NP, NP-Hard and NP-Complete Greedy Approach, Dynamic Approach, Knapsack, Huffman Coding, TSP, All pair shortest path, Longest Common Subsequence Problem, Matrix Chain Multiplication. 	                                                                                 </a:t>
            </a:r>
            <a:r>
              <a:rPr lang="en-US" sz="1250" dirty="0">
                <a:latin typeface="Times New Roman"/>
              </a:rPr>
              <a:t>[7]</a:t>
            </a:r>
          </a:p>
          <a:p>
            <a:pPr algn="just">
              <a:buNone/>
            </a:pPr>
            <a:endParaRPr lang="en-US" sz="1250" b="1" dirty="0">
              <a:latin typeface="Times New Roman"/>
            </a:endParaRPr>
          </a:p>
          <a:p>
            <a:pPr algn="just">
              <a:buNone/>
            </a:pPr>
            <a:r>
              <a:rPr lang="en-US" sz="1250" b="1" dirty="0">
                <a:latin typeface="Times New Roman"/>
              </a:rPr>
              <a:t>Randomized algorithms: </a:t>
            </a:r>
            <a:r>
              <a:rPr lang="en-US" sz="1250" dirty="0">
                <a:latin typeface="Times New Roman"/>
              </a:rPr>
              <a:t>Introduction, type of randomized algorithms, Quick sort, min cut                                                 [4]</a:t>
            </a:r>
          </a:p>
          <a:p>
            <a:pPr algn="just">
              <a:buNone/>
            </a:pPr>
            <a:endParaRPr lang="en-US" sz="1250" dirty="0">
              <a:latin typeface="Times New Roman"/>
            </a:endParaRPr>
          </a:p>
          <a:p>
            <a:pPr algn="just">
              <a:buNone/>
            </a:pPr>
            <a:r>
              <a:rPr lang="en-IN" sz="1250" b="1" dirty="0">
                <a:latin typeface="Times New Roman"/>
                <a:ea typeface="Times New Roman"/>
              </a:rPr>
              <a:t>Online Algorithms: </a:t>
            </a:r>
            <a:r>
              <a:rPr lang="en-IN" sz="1250" dirty="0">
                <a:latin typeface="Times New Roman"/>
                <a:ea typeface="Times New Roman"/>
              </a:rPr>
              <a:t>Introduction,</a:t>
            </a:r>
            <a:r>
              <a:rPr lang="en-IN" sz="1250" b="1" dirty="0">
                <a:latin typeface="Times New Roman"/>
                <a:ea typeface="Times New Roman"/>
              </a:rPr>
              <a:t> </a:t>
            </a:r>
            <a:r>
              <a:rPr lang="en-IN" sz="1250" dirty="0">
                <a:latin typeface="Times New Roman"/>
                <a:ea typeface="Times New Roman"/>
              </a:rPr>
              <a:t>Online Paging Problem, k-server Problem.</a:t>
            </a:r>
            <a:r>
              <a:rPr lang="en-IN" sz="1250" dirty="0">
                <a:solidFill>
                  <a:srgbClr val="000000"/>
                </a:solidFill>
                <a:latin typeface="Times New Roman"/>
                <a:ea typeface="Times New Roman"/>
              </a:rPr>
              <a:t> </a:t>
            </a:r>
            <a:r>
              <a:rPr lang="en-IN" sz="1250" dirty="0"/>
              <a:t>Data compression: Huffman’s coding, BWT, LZW</a:t>
            </a:r>
            <a:r>
              <a:rPr lang="en-IN" sz="1250" dirty="0">
                <a:solidFill>
                  <a:srgbClr val="000000"/>
                </a:solidFill>
                <a:latin typeface="Times New Roman"/>
              </a:rPr>
              <a:t>                                                                                                                                                                                  </a:t>
            </a:r>
            <a:r>
              <a:rPr lang="en-US" sz="1250" dirty="0">
                <a:solidFill>
                  <a:srgbClr val="000000"/>
                </a:solidFill>
                <a:latin typeface="Times New Roman"/>
                <a:ea typeface="Times New Roman"/>
              </a:rPr>
              <a:t> [4]</a:t>
            </a:r>
            <a:r>
              <a:rPr lang="en-US" sz="1250" dirty="0">
                <a:latin typeface="Times New Roman"/>
                <a:ea typeface="Times New Roman"/>
              </a:rPr>
              <a:t> </a:t>
            </a:r>
            <a:endParaRPr lang="en-US" sz="1250" dirty="0"/>
          </a:p>
          <a:p>
            <a:pPr eaLnBrk="1" hangingPunct="1">
              <a:buFont typeface="Arial" pitchFamily="34" charset="0"/>
              <a:buNone/>
              <a:defRPr/>
            </a:pPr>
            <a:endParaRPr lang="en-US" sz="1575" b="1" dirty="0">
              <a:latin typeface="Times New Roman" pitchFamily="18" charset="0"/>
              <a:cs typeface="Times New Roman" pitchFamily="18" charset="0"/>
            </a:endParaRPr>
          </a:p>
          <a:p>
            <a:r>
              <a:rPr lang="en-US" sz="1350" b="1" dirty="0"/>
              <a:t>Recommended Books:</a:t>
            </a:r>
            <a:endParaRPr lang="en-US" sz="1350" dirty="0"/>
          </a:p>
          <a:p>
            <a:r>
              <a:rPr lang="en-US" sz="1350" dirty="0"/>
              <a:t>1. </a:t>
            </a:r>
            <a:r>
              <a:rPr lang="en-US" sz="1350" dirty="0" err="1"/>
              <a:t>Cormen</a:t>
            </a:r>
            <a:r>
              <a:rPr lang="en-US" sz="1350" dirty="0"/>
              <a:t>, </a:t>
            </a:r>
            <a:r>
              <a:rPr lang="en-US" sz="1350" dirty="0" err="1"/>
              <a:t>Leiserson</a:t>
            </a:r>
            <a:r>
              <a:rPr lang="en-US" sz="1350" dirty="0"/>
              <a:t>, </a:t>
            </a:r>
            <a:r>
              <a:rPr lang="en-US" sz="1350" dirty="0" err="1"/>
              <a:t>Rivest</a:t>
            </a:r>
            <a:r>
              <a:rPr lang="en-US" sz="1350" dirty="0"/>
              <a:t>, Stein, “</a:t>
            </a:r>
            <a:r>
              <a:rPr lang="en-US" sz="1350" i="1" dirty="0"/>
              <a:t>Introduction to Algorithms</a:t>
            </a:r>
            <a:r>
              <a:rPr lang="en-US" sz="1350" dirty="0"/>
              <a:t>”, Prentice Hall of India, 3</a:t>
            </a:r>
            <a:r>
              <a:rPr lang="en-US" sz="1350" baseline="30000" dirty="0"/>
              <a:t>rd</a:t>
            </a:r>
            <a:r>
              <a:rPr lang="en-US" sz="1350" dirty="0"/>
              <a:t> edition 2012. </a:t>
            </a:r>
          </a:p>
          <a:p>
            <a:r>
              <a:rPr lang="en-US" sz="1350" dirty="0"/>
              <a:t>2. Horowitz, </a:t>
            </a:r>
            <a:r>
              <a:rPr lang="en-US" sz="1350" dirty="0" err="1"/>
              <a:t>Sahni</a:t>
            </a:r>
            <a:r>
              <a:rPr lang="en-US" sz="1350" dirty="0"/>
              <a:t> and </a:t>
            </a:r>
            <a:r>
              <a:rPr lang="en-US" sz="1350" dirty="0" err="1"/>
              <a:t>Rajasekaran</a:t>
            </a:r>
            <a:r>
              <a:rPr lang="en-US" sz="1350" dirty="0"/>
              <a:t>, “</a:t>
            </a:r>
            <a:r>
              <a:rPr lang="en-US" sz="1350" i="1" dirty="0"/>
              <a:t>Fundamental of Computer, Algorithms”</a:t>
            </a:r>
            <a:r>
              <a:rPr lang="en-US" sz="1350" dirty="0"/>
              <a:t>, University Press (India), 2</a:t>
            </a:r>
            <a:r>
              <a:rPr lang="en-US" sz="1350" baseline="30000" dirty="0"/>
              <a:t>nd</a:t>
            </a:r>
            <a:r>
              <a:rPr lang="en-US" sz="1350" dirty="0"/>
              <a:t> edition.</a:t>
            </a:r>
          </a:p>
          <a:p>
            <a:r>
              <a:rPr lang="en-US" sz="1350" dirty="0"/>
              <a:t>3. </a:t>
            </a:r>
            <a:r>
              <a:rPr lang="en-US" sz="1350" dirty="0" err="1"/>
              <a:t>Aho</a:t>
            </a:r>
            <a:r>
              <a:rPr lang="en-US" sz="1350" dirty="0"/>
              <a:t>, </a:t>
            </a:r>
            <a:r>
              <a:rPr lang="en-US" sz="1350" dirty="0" err="1"/>
              <a:t>Haperoft</a:t>
            </a:r>
            <a:r>
              <a:rPr lang="en-US" sz="1350" dirty="0"/>
              <a:t> and </a:t>
            </a:r>
            <a:r>
              <a:rPr lang="en-US" sz="1350" dirty="0" err="1"/>
              <a:t>Ullman</a:t>
            </a:r>
            <a:r>
              <a:rPr lang="en-US" sz="1350" dirty="0"/>
              <a:t>, “</a:t>
            </a:r>
            <a:r>
              <a:rPr lang="en-US" sz="1350" i="1" dirty="0"/>
              <a:t>The Design and analysis of Computer Algorithms</a:t>
            </a:r>
            <a:r>
              <a:rPr lang="en-US" sz="1350" dirty="0"/>
              <a:t>”, Pearson Education India.</a:t>
            </a:r>
          </a:p>
          <a:p>
            <a:pPr algn="just" eaLnBrk="1" hangingPunct="1">
              <a:buFont typeface="Arial" pitchFamily="34" charset="0"/>
              <a:buNone/>
              <a:defRPr/>
            </a:pPr>
            <a:endParaRPr lang="en-US" sz="1350" dirty="0"/>
          </a:p>
          <a:p>
            <a:pPr algn="just" eaLnBrk="1" hangingPunct="1">
              <a:buFont typeface="Arial" pitchFamily="34" charset="0"/>
              <a:buNone/>
              <a:defRPr/>
            </a:pPr>
            <a:endParaRPr lang="en-US" sz="135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defRPr/>
            </a:pPr>
            <a:fld id="{88390786-F88B-40EB-B365-500B2C1170FF}" type="slidenum">
              <a:rPr lang="en-US" smtClean="0"/>
              <a:pPr>
                <a:defRPr/>
              </a:pPr>
              <a:t>3</a:t>
            </a:fld>
            <a:endParaRPr lang="en-US"/>
          </a:p>
        </p:txBody>
      </p:sp>
      <p:sp>
        <p:nvSpPr>
          <p:cNvPr id="5" name="Rectangle 4"/>
          <p:cNvSpPr/>
          <p:nvPr/>
        </p:nvSpPr>
        <p:spPr>
          <a:xfrm>
            <a:off x="628650" y="1457325"/>
            <a:ext cx="8124825" cy="437673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60648"/>
            <a:ext cx="6696744" cy="501352"/>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The adjacency list for the given graph is as follows:</a:t>
            </a:r>
          </a:p>
          <a:p>
            <a:pPr marL="0" indent="0" algn="just">
              <a:buNone/>
            </a:pP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6" name="Picture 5"/>
          <p:cNvPicPr>
            <a:picLocks noChangeAspect="1"/>
          </p:cNvPicPr>
          <p:nvPr/>
        </p:nvPicPr>
        <p:blipFill>
          <a:blip r:embed="rId3"/>
          <a:stretch>
            <a:fillRect/>
          </a:stretch>
        </p:blipFill>
        <p:spPr>
          <a:xfrm>
            <a:off x="3200400" y="2971800"/>
            <a:ext cx="1954486" cy="1858138"/>
          </a:xfrm>
          <a:prstGeom prst="rect">
            <a:avLst/>
          </a:prstGeom>
        </p:spPr>
      </p:pic>
    </p:spTree>
    <p:extLst>
      <p:ext uri="{BB962C8B-B14F-4D97-AF65-F5344CB8AC3E}">
        <p14:creationId xmlns:p14="http://schemas.microsoft.com/office/powerpoint/2010/main" val="115612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60648"/>
            <a:ext cx="6696744" cy="501352"/>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The adjacency list for the given graph is as follows:</a:t>
            </a:r>
          </a:p>
          <a:p>
            <a:pPr marL="0" indent="0" algn="just">
              <a:buNone/>
            </a:pP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pic>
        <p:nvPicPr>
          <p:cNvPr id="4" name="Picture 3"/>
          <p:cNvPicPr>
            <a:picLocks noChangeAspect="1"/>
          </p:cNvPicPr>
          <p:nvPr/>
        </p:nvPicPr>
        <p:blipFill>
          <a:blip r:embed="rId3"/>
          <a:stretch>
            <a:fillRect/>
          </a:stretch>
        </p:blipFill>
        <p:spPr>
          <a:xfrm>
            <a:off x="3733800" y="3070755"/>
            <a:ext cx="3921224" cy="2362789"/>
          </a:xfrm>
          <a:prstGeom prst="rect">
            <a:avLst/>
          </a:prstGeom>
          <a:ln w="3175">
            <a:solidFill>
              <a:srgbClr val="FFFFFF"/>
            </a:solidFill>
          </a:ln>
        </p:spPr>
      </p:pic>
      <p:pic>
        <p:nvPicPr>
          <p:cNvPr id="6" name="Picture 5"/>
          <p:cNvPicPr>
            <a:picLocks noChangeAspect="1"/>
          </p:cNvPicPr>
          <p:nvPr/>
        </p:nvPicPr>
        <p:blipFill>
          <a:blip r:embed="rId4"/>
          <a:stretch>
            <a:fillRect/>
          </a:stretch>
        </p:blipFill>
        <p:spPr>
          <a:xfrm>
            <a:off x="1295400" y="3153691"/>
            <a:ext cx="1954486" cy="1858138"/>
          </a:xfrm>
          <a:prstGeom prst="rect">
            <a:avLst/>
          </a:prstGeom>
        </p:spPr>
      </p:pic>
    </p:spTree>
    <p:extLst>
      <p:ext uri="{BB962C8B-B14F-4D97-AF65-F5344CB8AC3E}">
        <p14:creationId xmlns:p14="http://schemas.microsoft.com/office/powerpoint/2010/main" val="279248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640"/>
            <a:ext cx="6768752" cy="573360"/>
          </a:xfrm>
          <a:solidFill>
            <a:schemeClr val="bg1"/>
          </a:solidFill>
        </p:spPr>
        <p:txBody>
          <a:bodyPr vert="horz" lIns="91440" tIns="45720" rIns="91440" bIns="45720" rtlCol="0" anchor="ctr">
            <a:noAutofit/>
          </a:bodyPr>
          <a:lstStyle/>
          <a:p>
            <a:r>
              <a:rPr lang="en-US" sz="3600" b="1" dirty="0"/>
              <a:t>GRAPHS- REPRESENTATION</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3"/>
            </a:pPr>
            <a:r>
              <a:rPr lang="en-IN" sz="2400" dirty="0">
                <a:latin typeface="Times New Roman" pitchFamily="18" charset="0"/>
                <a:cs typeface="Times New Roman" pitchFamily="18" charset="0"/>
              </a:rPr>
              <a:t>Adjacency list:</a:t>
            </a:r>
          </a:p>
          <a:p>
            <a:pPr marL="0" indent="0" algn="just">
              <a:buNone/>
            </a:pPr>
            <a:endParaRPr lang="en-IN" sz="24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In the illustration drawn here, each vertex is given an index in its list, and has all of its neighbouring vertices stored as an linked list (which could also be an array), adjacent to it.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For example, the last element in the list is the vertex 3, which has pointer to a linked list of its neighbours.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The linked list that is adjacent to vertex 3 contains references to two other vertices: 1 and 2, which are the two nodes that are connected to the node 3. </a:t>
            </a:r>
          </a:p>
          <a:p>
            <a:pPr lvl="1" algn="just"/>
            <a:endParaRPr lang="en-IN" sz="2000" dirty="0">
              <a:latin typeface="Times New Roman" pitchFamily="18" charset="0"/>
              <a:cs typeface="Times New Roman" pitchFamily="18" charset="0"/>
            </a:endParaRPr>
          </a:p>
          <a:p>
            <a:pPr lvl="1" algn="just"/>
            <a:r>
              <a:rPr lang="en-IN" sz="2000" dirty="0">
                <a:latin typeface="Times New Roman" pitchFamily="18" charset="0"/>
                <a:cs typeface="Times New Roman" pitchFamily="18" charset="0"/>
              </a:rPr>
              <a:t>Thus, just by looking up the node 3, we can determine who it’s neighbours are and, quickly identify that it has two edges connected to it.</a:t>
            </a: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291212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88640"/>
            <a:ext cx="7272808" cy="573360"/>
          </a:xfrm>
          <a:solidFill>
            <a:schemeClr val="bg1"/>
          </a:solidFill>
        </p:spPr>
        <p:txBody>
          <a:bodyPr vert="horz" lIns="91440" tIns="45720" rIns="91440" bIns="45720" rtlCol="0" anchor="ctr">
            <a:noAutofit/>
          </a:bodyPr>
          <a:lstStyle/>
          <a:p>
            <a:r>
              <a:rPr lang="en-US" sz="3600" dirty="0"/>
              <a:t>GRAPHS- OPERATIONS</a:t>
            </a:r>
          </a:p>
        </p:txBody>
      </p:sp>
      <p:sp>
        <p:nvSpPr>
          <p:cNvPr id="3" name="Content Placeholder 2"/>
          <p:cNvSpPr>
            <a:spLocks noGrp="1"/>
          </p:cNvSpPr>
          <p:nvPr>
            <p:ph idx="1"/>
          </p:nvPr>
        </p:nvSpPr>
        <p:spPr>
          <a:xfrm>
            <a:off x="152400" y="1178446"/>
            <a:ext cx="8686800" cy="5527154"/>
          </a:xfrm>
        </p:spPr>
        <p:txBody>
          <a:bodyPr>
            <a:noAutofit/>
          </a:bodyPr>
          <a:lstStyle/>
          <a:p>
            <a:pPr marL="0" indent="0" algn="just">
              <a:buNone/>
            </a:pPr>
            <a:r>
              <a:rPr lang="en-IN" sz="2400" dirty="0">
                <a:latin typeface="Times New Roman" pitchFamily="18" charset="0"/>
                <a:cs typeface="Times New Roman" pitchFamily="18" charset="0"/>
              </a:rPr>
              <a:t>There are several operations which can be performed on data structures, but for graph we are listing the common ones:</a:t>
            </a:r>
          </a:p>
          <a:p>
            <a:pPr marL="0" indent="0" algn="just">
              <a:buNone/>
            </a:pPr>
            <a:r>
              <a:rPr lang="en-IN" sz="2400" dirty="0">
                <a:latin typeface="Times New Roman" pitchFamily="18" charset="0"/>
                <a:cs typeface="Times New Roman" pitchFamily="18" charset="0"/>
              </a:rPr>
              <a:t>Traversing a graph</a:t>
            </a:r>
          </a:p>
          <a:p>
            <a:pPr marL="274320" lvl="1" indent="0" algn="just">
              <a:buNone/>
            </a:pPr>
            <a:r>
              <a:rPr lang="en-IN" sz="2000" dirty="0">
                <a:latin typeface="Times New Roman" pitchFamily="18" charset="0"/>
                <a:cs typeface="Times New Roman" pitchFamily="18" charset="0"/>
              </a:rPr>
              <a:t>  Concepts related to graph traversal include:</a:t>
            </a:r>
          </a:p>
          <a:p>
            <a:pPr lvl="1" algn="just"/>
            <a:r>
              <a:rPr lang="en-IN" sz="2000" dirty="0">
                <a:latin typeface="Times New Roman" pitchFamily="18" charset="0"/>
                <a:cs typeface="Times New Roman" pitchFamily="18" charset="0"/>
              </a:rPr>
              <a:t>Euler’s Path</a:t>
            </a:r>
          </a:p>
          <a:p>
            <a:pPr lvl="1" algn="just"/>
            <a:r>
              <a:rPr lang="en-IN" sz="2000" dirty="0">
                <a:latin typeface="Times New Roman" pitchFamily="18" charset="0"/>
                <a:cs typeface="Times New Roman" pitchFamily="18" charset="0"/>
              </a:rPr>
              <a:t>Euler’s Circuit</a:t>
            </a:r>
          </a:p>
          <a:p>
            <a:pPr lvl="1" algn="just"/>
            <a:r>
              <a:rPr lang="en-IN" sz="2000" dirty="0">
                <a:latin typeface="Times New Roman" pitchFamily="18" charset="0"/>
                <a:cs typeface="Times New Roman" pitchFamily="18" charset="0"/>
              </a:rPr>
              <a:t>Hamiltonian cycle</a:t>
            </a:r>
          </a:p>
          <a:p>
            <a:pPr lvl="1" algn="just"/>
            <a:r>
              <a:rPr lang="en-IN" sz="2000" dirty="0">
                <a:latin typeface="Times New Roman" pitchFamily="18" charset="0"/>
                <a:cs typeface="Times New Roman" pitchFamily="18" charset="0"/>
              </a:rPr>
              <a:t>Hamiltonian path</a:t>
            </a:r>
          </a:p>
          <a:p>
            <a:pPr marL="0" indent="0" algn="just">
              <a:buNone/>
            </a:pPr>
            <a:endParaRPr lang="en-IN" sz="2400" dirty="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Searching a graph</a:t>
            </a:r>
          </a:p>
          <a:p>
            <a:pPr lvl="1" algn="just"/>
            <a:r>
              <a:rPr lang="en-IN" sz="2000" dirty="0">
                <a:latin typeface="Times New Roman" pitchFamily="18" charset="0"/>
                <a:cs typeface="Times New Roman" pitchFamily="18" charset="0"/>
              </a:rPr>
              <a:t>BFS</a:t>
            </a:r>
          </a:p>
          <a:p>
            <a:pPr lvl="1" algn="just"/>
            <a:r>
              <a:rPr lang="en-IN" sz="2000" dirty="0">
                <a:latin typeface="Times New Roman" pitchFamily="18" charset="0"/>
                <a:cs typeface="Times New Roman" pitchFamily="18" charset="0"/>
              </a:rPr>
              <a:t>DFS</a:t>
            </a: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
        <p:nvSpPr>
          <p:cNvPr id="7" name="TextBox 6"/>
          <p:cNvSpPr txBox="1"/>
          <p:nvPr/>
        </p:nvSpPr>
        <p:spPr>
          <a:xfrm>
            <a:off x="2955601" y="5716242"/>
            <a:ext cx="4852610" cy="646331"/>
          </a:xfrm>
          <a:prstGeom prst="rect">
            <a:avLst/>
          </a:prstGeom>
          <a:noFill/>
          <a:ln w="3175">
            <a:solidFill>
              <a:schemeClr val="tx1"/>
            </a:solidFill>
          </a:ln>
        </p:spPr>
        <p:txBody>
          <a:bodyPr wrap="none" rtlCol="0">
            <a:spAutoFit/>
          </a:bodyPr>
          <a:lstStyle/>
          <a:p>
            <a:r>
              <a:rPr lang="en-IN" dirty="0">
                <a:latin typeface="Times New Roman" panose="02020603050405020304" pitchFamily="18" charset="0"/>
                <a:cs typeface="Times New Roman" panose="02020603050405020304" pitchFamily="18" charset="0"/>
              </a:rPr>
              <a:t>Expand the deepest unexpanded (unmarked) node.</a:t>
            </a:r>
          </a:p>
          <a:p>
            <a:r>
              <a:rPr lang="en-IN" dirty="0">
                <a:latin typeface="Times New Roman" panose="02020603050405020304" pitchFamily="18" charset="0"/>
                <a:cs typeface="Times New Roman" panose="02020603050405020304" pitchFamily="18" charset="0"/>
              </a:rPr>
              <a:t>Implementation: stack or recursion.</a:t>
            </a:r>
          </a:p>
        </p:txBody>
      </p:sp>
      <p:sp>
        <p:nvSpPr>
          <p:cNvPr id="8" name="TextBox 7"/>
          <p:cNvSpPr txBox="1"/>
          <p:nvPr/>
        </p:nvSpPr>
        <p:spPr>
          <a:xfrm>
            <a:off x="3059832" y="4756224"/>
            <a:ext cx="4964403" cy="923330"/>
          </a:xfrm>
          <a:prstGeom prst="rect">
            <a:avLst/>
          </a:prstGeom>
          <a:noFill/>
          <a:ln w="3175">
            <a:solidFill>
              <a:schemeClr val="tx1"/>
            </a:solidFill>
          </a:ln>
        </p:spPr>
        <p:txBody>
          <a:bodyPr wrap="square" rtlCol="0">
            <a:spAutoFit/>
          </a:bodyPr>
          <a:lstStyle/>
          <a:p>
            <a:r>
              <a:rPr lang="en-IN" dirty="0"/>
              <a:t>Expa</a:t>
            </a:r>
            <a:r>
              <a:rPr lang="en-IN" dirty="0">
                <a:latin typeface="Times New Roman" panose="02020603050405020304" pitchFamily="18" charset="0"/>
                <a:cs typeface="Times New Roman" panose="02020603050405020304" pitchFamily="18" charset="0"/>
              </a:rPr>
              <a:t>nd the shallowest unexpanded (unmarked) node.</a:t>
            </a:r>
          </a:p>
          <a:p>
            <a:r>
              <a:rPr lang="en-IN" dirty="0">
                <a:latin typeface="Times New Roman" panose="02020603050405020304" pitchFamily="18" charset="0"/>
                <a:cs typeface="Times New Roman" panose="02020603050405020304" pitchFamily="18" charset="0"/>
              </a:rPr>
              <a:t>Implementation: queue.</a:t>
            </a:r>
            <a:endParaRPr lang="en-IN" dirty="0"/>
          </a:p>
        </p:txBody>
      </p:sp>
      <p:cxnSp>
        <p:nvCxnSpPr>
          <p:cNvPr id="10" name="Straight Arrow Connector 9"/>
          <p:cNvCxnSpPr/>
          <p:nvPr/>
        </p:nvCxnSpPr>
        <p:spPr>
          <a:xfrm>
            <a:off x="1473587" y="5224316"/>
            <a:ext cx="12505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593232" y="5563680"/>
            <a:ext cx="1250576"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153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normAutofit/>
          </a:bodyPr>
          <a:lstStyle/>
          <a:p>
            <a:r>
              <a:rPr lang="en-US" dirty="0"/>
              <a:t>BFS </a:t>
            </a:r>
            <a:r>
              <a:rPr lang="en-US" sz="1600" dirty="0"/>
              <a:t>(https:</a:t>
            </a:r>
            <a:r>
              <a:rPr lang="en-US" sz="1800" dirty="0"/>
              <a:t>//www.geeksforgeeks.org/breadth-first-search-or-bfs-for-a-graph/)</a:t>
            </a:r>
          </a:p>
        </p:txBody>
      </p:sp>
      <p:sp>
        <p:nvSpPr>
          <p:cNvPr id="3" name="Content Placeholder 2"/>
          <p:cNvSpPr>
            <a:spLocks noGrp="1"/>
          </p:cNvSpPr>
          <p:nvPr>
            <p:ph idx="1"/>
          </p:nvPr>
        </p:nvSpPr>
        <p:spPr>
          <a:xfrm>
            <a:off x="628650" y="1219200"/>
            <a:ext cx="7886700" cy="4957763"/>
          </a:xfrm>
        </p:spPr>
        <p:txBody>
          <a:bodyPr>
            <a:normAutofit/>
          </a:bodyPr>
          <a:lstStyle/>
          <a:p>
            <a:pPr algn="just"/>
            <a:r>
              <a:rPr lang="en-US" sz="2400" dirty="0">
                <a:latin typeface="Times New Roman" pitchFamily="18" charset="0"/>
                <a:cs typeface="Times New Roman" pitchFamily="18" charset="0"/>
              </a:rPr>
              <a:t>Breadth-first search (BFS) is an algorithm that is used to graph data or searching tree or traversing structures.</a:t>
            </a:r>
          </a:p>
          <a:p>
            <a:pPr algn="just"/>
            <a:r>
              <a:rPr lang="en-US" sz="2400" dirty="0">
                <a:latin typeface="Times New Roman" pitchFamily="18" charset="0"/>
                <a:cs typeface="Times New Roman" pitchFamily="18" charset="0"/>
              </a:rPr>
              <a:t>The algorithm efficiently visits and marks all the key nodes in a graph in an accurate </a:t>
            </a:r>
            <a:r>
              <a:rPr lang="en-US" sz="2400" dirty="0" err="1">
                <a:latin typeface="Times New Roman" pitchFamily="18" charset="0"/>
                <a:cs typeface="Times New Roman" pitchFamily="18" charset="0"/>
              </a:rPr>
              <a:t>breadthwise</a:t>
            </a:r>
            <a:r>
              <a:rPr lang="en-US" sz="2400" dirty="0">
                <a:latin typeface="Times New Roman" pitchFamily="18" charset="0"/>
                <a:cs typeface="Times New Roman" pitchFamily="18" charset="0"/>
              </a:rPr>
              <a:t> fashion. This algorithm selects a single node (initial or source point) in a graph and then visits all the nodes adjacent to the selected node. Remember, BFS accesses these nodes one by one. </a:t>
            </a:r>
          </a:p>
          <a:p>
            <a:pPr algn="just"/>
            <a:r>
              <a:rPr lang="en-US" sz="2400" dirty="0">
                <a:latin typeface="Times New Roman" pitchFamily="18" charset="0"/>
                <a:cs typeface="Times New Roman" pitchFamily="18" charset="0"/>
              </a:rPr>
              <a:t>Once the algorithm visits and marks the starting node, then it moves towards the nearest unvisited nodes and analyses them. Once visited, all nodes are marked. These iterations continue until all the nodes of the graph have been successfully visited and marked.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r>
              <a:rPr lang="en-US" dirty="0"/>
              <a:t>BFS</a:t>
            </a:r>
          </a:p>
        </p:txBody>
      </p:sp>
      <p:pic>
        <p:nvPicPr>
          <p:cNvPr id="5" name="Content Placeholder 4" descr="bfs1.png"/>
          <p:cNvPicPr>
            <a:picLocks noGrp="1" noChangeAspect="1"/>
          </p:cNvPicPr>
          <p:nvPr>
            <p:ph sz="half" idx="1"/>
          </p:nvPr>
        </p:nvPicPr>
        <p:blipFill>
          <a:blip r:embed="rId2"/>
          <a:stretch>
            <a:fillRect/>
          </a:stretch>
        </p:blipFill>
        <p:spPr>
          <a:xfrm>
            <a:off x="628650" y="1565595"/>
            <a:ext cx="3886200" cy="4264972"/>
          </a:xfrm>
        </p:spPr>
      </p:pic>
      <p:pic>
        <p:nvPicPr>
          <p:cNvPr id="6" name="Content Placeholder 5" descr="bfs2.png"/>
          <p:cNvPicPr>
            <a:picLocks noGrp="1" noChangeAspect="1"/>
          </p:cNvPicPr>
          <p:nvPr>
            <p:ph sz="half" idx="2"/>
          </p:nvPr>
        </p:nvPicPr>
        <p:blipFill>
          <a:blip r:embed="rId3"/>
          <a:stretch>
            <a:fillRect/>
          </a:stretch>
        </p:blipFill>
        <p:spPr>
          <a:xfrm>
            <a:off x="4629150" y="1595415"/>
            <a:ext cx="3886200" cy="428153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30274"/>
          </a:xfrm>
        </p:spPr>
        <p:txBody>
          <a:bodyPr/>
          <a:lstStyle/>
          <a:p>
            <a:r>
              <a:rPr lang="en-US" dirty="0"/>
              <a:t>BFS</a:t>
            </a:r>
          </a:p>
        </p:txBody>
      </p:sp>
      <p:pic>
        <p:nvPicPr>
          <p:cNvPr id="5" name="Content Placeholder 4" descr="bfs3.png"/>
          <p:cNvPicPr>
            <a:picLocks noGrp="1" noChangeAspect="1"/>
          </p:cNvPicPr>
          <p:nvPr>
            <p:ph sz="half" idx="1"/>
          </p:nvPr>
        </p:nvPicPr>
        <p:blipFill>
          <a:blip r:embed="rId2"/>
          <a:stretch>
            <a:fillRect/>
          </a:stretch>
        </p:blipFill>
        <p:spPr>
          <a:xfrm>
            <a:off x="661167" y="1600200"/>
            <a:ext cx="3821165" cy="4576763"/>
          </a:xfrm>
        </p:spPr>
      </p:pic>
      <p:pic>
        <p:nvPicPr>
          <p:cNvPr id="6" name="Content Placeholder 5" descr="bfs4.png"/>
          <p:cNvPicPr>
            <a:picLocks noGrp="1" noChangeAspect="1"/>
          </p:cNvPicPr>
          <p:nvPr>
            <p:ph sz="half" idx="2"/>
          </p:nvPr>
        </p:nvPicPr>
        <p:blipFill>
          <a:blip r:embed="rId3"/>
          <a:stretch>
            <a:fillRect/>
          </a:stretch>
        </p:blipFill>
        <p:spPr>
          <a:xfrm>
            <a:off x="4747872" y="1600200"/>
            <a:ext cx="3648756" cy="457676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r>
              <a:rPr lang="en-US" dirty="0"/>
              <a:t>BFS</a:t>
            </a:r>
          </a:p>
        </p:txBody>
      </p:sp>
      <p:pic>
        <p:nvPicPr>
          <p:cNvPr id="8" name="Content Placeholder 7" descr="bfs7.png"/>
          <p:cNvPicPr>
            <a:picLocks noGrp="1" noChangeAspect="1"/>
          </p:cNvPicPr>
          <p:nvPr>
            <p:ph sz="half" idx="2"/>
          </p:nvPr>
        </p:nvPicPr>
        <p:blipFill>
          <a:blip r:embed="rId2"/>
          <a:stretch>
            <a:fillRect/>
          </a:stretch>
        </p:blipFill>
        <p:spPr>
          <a:xfrm>
            <a:off x="4671063" y="1371600"/>
            <a:ext cx="3802374" cy="4805363"/>
          </a:xfrm>
        </p:spPr>
      </p:pic>
      <p:pic>
        <p:nvPicPr>
          <p:cNvPr id="7" name="Content Placeholder 6" descr="bfs6.png"/>
          <p:cNvPicPr>
            <a:picLocks noGrp="1" noChangeAspect="1"/>
          </p:cNvPicPr>
          <p:nvPr>
            <p:ph sz="half" idx="1"/>
          </p:nvPr>
        </p:nvPicPr>
        <p:blipFill>
          <a:blip r:embed="rId3"/>
          <a:stretch>
            <a:fillRect/>
          </a:stretch>
        </p:blipFill>
        <p:spPr>
          <a:xfrm>
            <a:off x="643276" y="1295400"/>
            <a:ext cx="3856947" cy="488156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82674"/>
          </a:xfrm>
        </p:spPr>
        <p:txBody>
          <a:bodyPr/>
          <a:lstStyle/>
          <a:p>
            <a:r>
              <a:rPr lang="en-US" dirty="0"/>
              <a:t>BFS</a:t>
            </a:r>
          </a:p>
        </p:txBody>
      </p:sp>
      <p:pic>
        <p:nvPicPr>
          <p:cNvPr id="5" name="Content Placeholder 4" descr="bfs8.png"/>
          <p:cNvPicPr>
            <a:picLocks noGrp="1" noChangeAspect="1"/>
          </p:cNvPicPr>
          <p:nvPr>
            <p:ph sz="half" idx="1"/>
          </p:nvPr>
        </p:nvPicPr>
        <p:blipFill>
          <a:blip r:embed="rId2"/>
          <a:stretch>
            <a:fillRect/>
          </a:stretch>
        </p:blipFill>
        <p:spPr>
          <a:xfrm>
            <a:off x="774290" y="1676400"/>
            <a:ext cx="3594920" cy="4500563"/>
          </a:xfrm>
        </p:spPr>
      </p:pic>
      <p:pic>
        <p:nvPicPr>
          <p:cNvPr id="6" name="Content Placeholder 5" descr="bfs9.png"/>
          <p:cNvPicPr>
            <a:picLocks noGrp="1" noChangeAspect="1"/>
          </p:cNvPicPr>
          <p:nvPr>
            <p:ph sz="half" idx="2"/>
          </p:nvPr>
        </p:nvPicPr>
        <p:blipFill>
          <a:blip r:embed="rId3"/>
          <a:stretch>
            <a:fillRect/>
          </a:stretch>
        </p:blipFill>
        <p:spPr>
          <a:xfrm>
            <a:off x="4830757" y="1676400"/>
            <a:ext cx="3482985" cy="4500563"/>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BFS</a:t>
            </a:r>
            <a:endParaRPr lang="en-US" sz="1100" dirty="0"/>
          </a:p>
        </p:txBody>
      </p:sp>
      <p:pic>
        <p:nvPicPr>
          <p:cNvPr id="5" name="Content Placeholder 4" descr="bfs10.png"/>
          <p:cNvPicPr>
            <a:picLocks noGrp="1" noChangeAspect="1"/>
          </p:cNvPicPr>
          <p:nvPr>
            <p:ph sz="half" idx="1"/>
          </p:nvPr>
        </p:nvPicPr>
        <p:blipFill>
          <a:blip r:embed="rId2"/>
          <a:stretch>
            <a:fillRect/>
          </a:stretch>
        </p:blipFill>
        <p:spPr>
          <a:xfrm>
            <a:off x="848782" y="1825625"/>
            <a:ext cx="3445935" cy="4351338"/>
          </a:xfrm>
        </p:spPr>
      </p:pic>
      <p:pic>
        <p:nvPicPr>
          <p:cNvPr id="6" name="Content Placeholder 5" descr="bfs11.png"/>
          <p:cNvPicPr>
            <a:picLocks noGrp="1" noChangeAspect="1"/>
          </p:cNvPicPr>
          <p:nvPr>
            <p:ph sz="half" idx="2"/>
          </p:nvPr>
        </p:nvPicPr>
        <p:blipFill>
          <a:blip r:embed="rId3"/>
          <a:stretch>
            <a:fillRect/>
          </a:stretch>
        </p:blipFill>
        <p:spPr>
          <a:xfrm>
            <a:off x="4848882" y="1825625"/>
            <a:ext cx="3446735" cy="4351338"/>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763000" cy="5867400"/>
          </a:xfrm>
        </p:spPr>
        <p:txBody>
          <a:bodyPr>
            <a:noAutofit/>
          </a:bodyPr>
          <a:lstStyle/>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Graphs (sometimes referred to as networks) offer a way of expressing relationships between pairs of items, and are one of the most important abstractions in the study of algorithms.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Graphs can be very important in modelling data.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Furthermore a large number of problems can be reduced to known graph problems.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A graph consists of a set of vertices with connections between them.</a:t>
            </a:r>
            <a:endParaRPr lang="en-US" sz="2000"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
        <p:nvSpPr>
          <p:cNvPr id="4" name="Title 3"/>
          <p:cNvSpPr>
            <a:spLocks noGrp="1"/>
          </p:cNvSpPr>
          <p:nvPr>
            <p:ph type="title"/>
          </p:nvPr>
        </p:nvSpPr>
        <p:spPr/>
        <p:txBody>
          <a:bodyPr/>
          <a:lstStyle/>
          <a:p>
            <a:r>
              <a:rPr lang="en-IN" b="1" dirty="0"/>
              <a:t>Introduction</a:t>
            </a:r>
            <a:br>
              <a:rPr lang="en-IN" dirty="0"/>
            </a:br>
            <a:endParaRPr lang="en-IN" dirty="0"/>
          </a:p>
        </p:txBody>
      </p:sp>
    </p:spTree>
    <p:extLst>
      <p:ext uri="{BB962C8B-B14F-4D97-AF65-F5344CB8AC3E}">
        <p14:creationId xmlns:p14="http://schemas.microsoft.com/office/powerpoint/2010/main" val="232012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3"/>
          </a:xfrm>
        </p:spPr>
        <p:txBody>
          <a:bodyPr>
            <a:normAutofit fontScale="90000"/>
          </a:bodyPr>
          <a:lstStyle/>
          <a:p>
            <a:r>
              <a:rPr lang="en-US" dirty="0"/>
              <a:t>DFS</a:t>
            </a:r>
          </a:p>
        </p:txBody>
      </p:sp>
      <p:sp>
        <p:nvSpPr>
          <p:cNvPr id="3" name="Content Placeholder 2"/>
          <p:cNvSpPr>
            <a:spLocks noGrp="1"/>
          </p:cNvSpPr>
          <p:nvPr>
            <p:ph idx="1"/>
          </p:nvPr>
        </p:nvSpPr>
        <p:spPr>
          <a:xfrm>
            <a:off x="628650" y="1143000"/>
            <a:ext cx="7886700" cy="5033963"/>
          </a:xfrm>
        </p:spPr>
        <p:txBody>
          <a:bodyPr>
            <a:normAutofit fontScale="92500" lnSpcReduction="10000"/>
          </a:bodyPr>
          <a:lstStyle/>
          <a:p>
            <a:pPr algn="just" fontAlgn="base"/>
            <a:r>
              <a:rPr lang="en-US" b="1" dirty="0"/>
              <a:t>Approach:</a:t>
            </a:r>
            <a:r>
              <a:rPr lang="en-US" dirty="0"/>
              <a:t> </a:t>
            </a:r>
            <a:r>
              <a:rPr lang="en-US" sz="2400" dirty="0">
                <a:latin typeface="Times New Roman" pitchFamily="18" charset="0"/>
                <a:cs typeface="Times New Roman" pitchFamily="18" charset="0"/>
              </a:rPr>
              <a:t>Depth-first search is an algorithm for traversing or searching tree or graph data structures. The algorithm starts at the root node (selecting some arbitrary node as the root node in the case of a graph) and explores as far as possible along each branch before backtracking. So the basic idea is to start from the root or any arbitrary node and mark the node and move to the adjacent unmarked node and continue this loop until there is no unmarked adjacent node. Then backtrack and check for other unmarked nodes and traverse them. Finally print the nodes in the path.</a:t>
            </a:r>
          </a:p>
          <a:p>
            <a:pPr fontAlgn="base"/>
            <a:r>
              <a:rPr lang="en-US" b="1" dirty="0"/>
              <a:t>Algorithm:</a:t>
            </a:r>
            <a:endParaRPr lang="en-US" dirty="0"/>
          </a:p>
          <a:p>
            <a:pPr lvl="1" fontAlgn="base"/>
            <a:r>
              <a:rPr lang="en-US" dirty="0"/>
              <a:t>Create a recursive function that takes the index of node and a visited array.</a:t>
            </a:r>
          </a:p>
          <a:p>
            <a:pPr lvl="1" fontAlgn="base"/>
            <a:r>
              <a:rPr lang="en-US" dirty="0"/>
              <a:t>Mark the current node as visited and print the node.</a:t>
            </a:r>
          </a:p>
          <a:p>
            <a:pPr lvl="1" fontAlgn="base"/>
            <a:r>
              <a:rPr lang="en-US" dirty="0"/>
              <a:t>Traverse all the adjacent and unmarked nodes and call the recursive function with index of adjacent node.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1746" name="Picture 2"/>
          <p:cNvPicPr>
            <a:picLocks noGrp="1" noChangeAspect="1" noChangeArrowheads="1"/>
          </p:cNvPicPr>
          <p:nvPr>
            <p:ph idx="1"/>
          </p:nvPr>
        </p:nvPicPr>
        <p:blipFill>
          <a:blip r:embed="rId2"/>
          <a:srcRect l="22432" t="27435" r="35232" b="43014"/>
          <a:stretch>
            <a:fillRect/>
          </a:stretch>
        </p:blipFill>
        <p:spPr bwMode="auto">
          <a:xfrm>
            <a:off x="76200" y="1676400"/>
            <a:ext cx="8915400" cy="3581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3794" name="Picture 2"/>
          <p:cNvPicPr>
            <a:picLocks noGrp="1" noChangeAspect="1" noChangeArrowheads="1"/>
          </p:cNvPicPr>
          <p:nvPr>
            <p:ph idx="1"/>
          </p:nvPr>
        </p:nvPicPr>
        <p:blipFill>
          <a:blip r:embed="rId2"/>
          <a:srcRect l="4710" t="10580" r="23417" b="10617"/>
          <a:stretch>
            <a:fillRect/>
          </a:stretch>
        </p:blipFill>
        <p:spPr bwMode="auto">
          <a:xfrm>
            <a:off x="152400" y="1447800"/>
            <a:ext cx="8686800" cy="449329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4818" name="Picture 2"/>
          <p:cNvPicPr>
            <a:picLocks noGrp="1" noChangeAspect="1" noChangeArrowheads="1"/>
          </p:cNvPicPr>
          <p:nvPr>
            <p:ph idx="1"/>
          </p:nvPr>
        </p:nvPicPr>
        <p:blipFill>
          <a:blip r:embed="rId2"/>
          <a:srcRect l="25386" t="21087" r="36216" b="40387"/>
          <a:stretch>
            <a:fillRect/>
          </a:stretch>
        </p:blipFill>
        <p:spPr bwMode="auto">
          <a:xfrm>
            <a:off x="533400" y="1690689"/>
            <a:ext cx="8077200" cy="4343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5842" name="Picture 2"/>
          <p:cNvPicPr>
            <a:picLocks noGrp="1" noChangeAspect="1" noChangeArrowheads="1"/>
          </p:cNvPicPr>
          <p:nvPr>
            <p:ph idx="1"/>
          </p:nvPr>
        </p:nvPicPr>
        <p:blipFill>
          <a:blip r:embed="rId2"/>
          <a:srcRect l="23629" t="19263" r="37201" b="40460"/>
          <a:stretch>
            <a:fillRect/>
          </a:stretch>
        </p:blipFill>
        <p:spPr bwMode="auto">
          <a:xfrm>
            <a:off x="304800" y="1658481"/>
            <a:ext cx="8153400" cy="42672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6866" name="Picture 2"/>
          <p:cNvPicPr>
            <a:picLocks noGrp="1" noChangeAspect="1" noChangeArrowheads="1"/>
          </p:cNvPicPr>
          <p:nvPr>
            <p:ph idx="1"/>
          </p:nvPr>
        </p:nvPicPr>
        <p:blipFill>
          <a:blip r:embed="rId2"/>
          <a:srcRect l="22432" t="19336" r="35232" b="40387"/>
          <a:stretch>
            <a:fillRect/>
          </a:stretch>
        </p:blipFill>
        <p:spPr bwMode="auto">
          <a:xfrm>
            <a:off x="438150" y="1600200"/>
            <a:ext cx="8077200" cy="4495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7890" name="Picture 2"/>
          <p:cNvPicPr>
            <a:picLocks noGrp="1" noChangeAspect="1" noChangeArrowheads="1"/>
          </p:cNvPicPr>
          <p:nvPr>
            <p:ph idx="1"/>
          </p:nvPr>
        </p:nvPicPr>
        <p:blipFill>
          <a:blip r:embed="rId2"/>
          <a:srcRect l="24402" t="21087" r="38185" b="40387"/>
          <a:stretch>
            <a:fillRect/>
          </a:stretch>
        </p:blipFill>
        <p:spPr bwMode="auto">
          <a:xfrm>
            <a:off x="304800" y="1690689"/>
            <a:ext cx="8324850" cy="4495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8914" name="Picture 2"/>
          <p:cNvPicPr>
            <a:picLocks noGrp="1" noChangeAspect="1" noChangeArrowheads="1"/>
          </p:cNvPicPr>
          <p:nvPr>
            <p:ph idx="1"/>
          </p:nvPr>
        </p:nvPicPr>
        <p:blipFill>
          <a:blip r:embed="rId2"/>
          <a:srcRect l="25386" t="19336" r="36216" b="40387"/>
          <a:stretch>
            <a:fillRect/>
          </a:stretch>
        </p:blipFill>
        <p:spPr bwMode="auto">
          <a:xfrm>
            <a:off x="628650" y="1752600"/>
            <a:ext cx="7772400" cy="4191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9938" name="Picture 2"/>
          <p:cNvPicPr>
            <a:picLocks noGrp="1" noChangeAspect="1" noChangeArrowheads="1"/>
          </p:cNvPicPr>
          <p:nvPr>
            <p:ph idx="1"/>
          </p:nvPr>
        </p:nvPicPr>
        <p:blipFill>
          <a:blip r:embed="rId2"/>
          <a:srcRect l="23417" t="17585" r="36216" b="40387"/>
          <a:stretch>
            <a:fillRect/>
          </a:stretch>
        </p:blipFill>
        <p:spPr bwMode="auto">
          <a:xfrm>
            <a:off x="381000" y="1674192"/>
            <a:ext cx="8305800" cy="43434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40962" name="Picture 2"/>
          <p:cNvPicPr>
            <a:picLocks noGrp="1" noChangeAspect="1" noChangeArrowheads="1"/>
          </p:cNvPicPr>
          <p:nvPr>
            <p:ph idx="1"/>
          </p:nvPr>
        </p:nvPicPr>
        <p:blipFill>
          <a:blip r:embed="rId2"/>
          <a:srcRect l="23417" t="19336" r="37201" b="40387"/>
          <a:stretch>
            <a:fillRect/>
          </a:stretch>
        </p:blipFill>
        <p:spPr bwMode="auto">
          <a:xfrm>
            <a:off x="381000" y="1690689"/>
            <a:ext cx="8229600" cy="42672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a:t>
            </a:r>
          </a:p>
        </p:txBody>
      </p:sp>
      <p:pic>
        <p:nvPicPr>
          <p:cNvPr id="1026" name="Picture 2"/>
          <p:cNvPicPr>
            <a:picLocks noGrp="1" noChangeAspect="1" noChangeArrowheads="1"/>
          </p:cNvPicPr>
          <p:nvPr>
            <p:ph idx="1"/>
          </p:nvPr>
        </p:nvPicPr>
        <p:blipFill>
          <a:blip r:embed="rId2"/>
          <a:srcRect l="1852" t="17062" r="37001" b="42058"/>
          <a:stretch>
            <a:fillRect/>
          </a:stretch>
        </p:blipFill>
        <p:spPr bwMode="auto">
          <a:xfrm>
            <a:off x="609600" y="1600200"/>
            <a:ext cx="7696200" cy="48768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41986" name="Picture 2"/>
          <p:cNvPicPr>
            <a:picLocks noGrp="1" noChangeAspect="1" noChangeArrowheads="1"/>
          </p:cNvPicPr>
          <p:nvPr>
            <p:ph idx="1"/>
          </p:nvPr>
        </p:nvPicPr>
        <p:blipFill>
          <a:blip r:embed="rId2"/>
          <a:srcRect l="24401" t="19336" r="36216" b="40387"/>
          <a:stretch>
            <a:fillRect/>
          </a:stretch>
        </p:blipFill>
        <p:spPr bwMode="auto">
          <a:xfrm>
            <a:off x="457200" y="1828800"/>
            <a:ext cx="8153400" cy="4191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D9E4-2B1D-4ECC-B76B-BA7635BD33E6}"/>
              </a:ext>
            </a:extLst>
          </p:cNvPr>
          <p:cNvSpPr>
            <a:spLocks noGrp="1"/>
          </p:cNvSpPr>
          <p:nvPr>
            <p:ph type="title"/>
          </p:nvPr>
        </p:nvSpPr>
        <p:spPr/>
        <p:txBody>
          <a:bodyPr/>
          <a:lstStyle/>
          <a:p>
            <a:r>
              <a:rPr lang="en-IN" dirty="0"/>
              <a:t>DFS</a:t>
            </a:r>
          </a:p>
        </p:txBody>
      </p:sp>
      <p:pic>
        <p:nvPicPr>
          <p:cNvPr id="5" name="Picture 4">
            <a:extLst>
              <a:ext uri="{FF2B5EF4-FFF2-40B4-BE49-F238E27FC236}">
                <a16:creationId xmlns:a16="http://schemas.microsoft.com/office/drawing/2014/main" id="{C7CA959A-9BD0-4F19-A235-31FE8428730A}"/>
              </a:ext>
            </a:extLst>
          </p:cNvPr>
          <p:cNvPicPr>
            <a:picLocks noChangeAspect="1"/>
          </p:cNvPicPr>
          <p:nvPr/>
        </p:nvPicPr>
        <p:blipFill>
          <a:blip r:embed="rId2"/>
          <a:stretch>
            <a:fillRect/>
          </a:stretch>
        </p:blipFill>
        <p:spPr>
          <a:xfrm>
            <a:off x="0" y="1436958"/>
            <a:ext cx="9144000" cy="3984083"/>
          </a:xfrm>
          <a:prstGeom prst="rect">
            <a:avLst/>
          </a:prstGeom>
        </p:spPr>
      </p:pic>
    </p:spTree>
    <p:extLst>
      <p:ext uri="{BB962C8B-B14F-4D97-AF65-F5344CB8AC3E}">
        <p14:creationId xmlns:p14="http://schemas.microsoft.com/office/powerpoint/2010/main" val="151399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p>
        </p:txBody>
      </p:sp>
      <p:pic>
        <p:nvPicPr>
          <p:cNvPr id="32770" name="Picture 2"/>
          <p:cNvPicPr>
            <a:picLocks noGrp="1" noChangeAspect="1" noChangeArrowheads="1"/>
          </p:cNvPicPr>
          <p:nvPr>
            <p:ph idx="1"/>
          </p:nvPr>
        </p:nvPicPr>
        <p:blipFill>
          <a:blip r:embed="rId2"/>
          <a:srcRect t="10580" r="11602" b="17621"/>
          <a:stretch>
            <a:fillRect/>
          </a:stretch>
        </p:blipFill>
        <p:spPr bwMode="auto">
          <a:xfrm>
            <a:off x="114300" y="1485900"/>
            <a:ext cx="8915400" cy="3886200"/>
          </a:xfrm>
          <a:prstGeom prst="rect">
            <a:avLst/>
          </a:prstGeom>
          <a:noFill/>
          <a:ln w="9525">
            <a:noFill/>
            <a:miter lim="800000"/>
            <a:headEnd/>
            <a:tailEnd/>
          </a:ln>
          <a:effectLst/>
        </p:spPr>
      </p:pic>
    </p:spTree>
    <p:extLst>
      <p:ext uri="{BB962C8B-B14F-4D97-AF65-F5344CB8AC3E}">
        <p14:creationId xmlns:p14="http://schemas.microsoft.com/office/powerpoint/2010/main" val="35097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DFS</a:t>
            </a:r>
          </a:p>
        </p:txBody>
      </p:sp>
      <p:sp>
        <p:nvSpPr>
          <p:cNvPr id="3" name="Content Placeholder 2"/>
          <p:cNvSpPr>
            <a:spLocks noGrp="1"/>
          </p:cNvSpPr>
          <p:nvPr>
            <p:ph idx="1"/>
          </p:nvPr>
        </p:nvSpPr>
        <p:spPr/>
        <p:txBody>
          <a:bodyPr/>
          <a:lstStyle/>
          <a:p>
            <a:r>
              <a:rPr lang="en-US" b="1" dirty="0"/>
              <a:t>Finding Strongly Connected Components of a graph</a:t>
            </a:r>
          </a:p>
          <a:p>
            <a:r>
              <a:rPr lang="en-US" b="1" dirty="0"/>
              <a:t>Solving puzzles with only one solution</a:t>
            </a:r>
            <a:r>
              <a:rPr lang="en-US" dirty="0"/>
              <a:t>, such as mazes.</a:t>
            </a:r>
          </a:p>
          <a:p>
            <a:r>
              <a:rPr lang="en-US" b="1" dirty="0"/>
              <a:t>Topological Sorting(Scheduling)</a:t>
            </a:r>
          </a:p>
          <a:p>
            <a:r>
              <a:rPr lang="en-US" b="1" dirty="0"/>
              <a:t>Path Finding</a:t>
            </a:r>
          </a:p>
          <a:p>
            <a:r>
              <a:rPr lang="en-US" b="1" dirty="0"/>
              <a:t>Cycle detection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Problems in a computer network</a:t>
            </a:r>
          </a:p>
        </p:txBody>
      </p:sp>
      <p:pic>
        <p:nvPicPr>
          <p:cNvPr id="4" name="Picture 3"/>
          <p:cNvPicPr>
            <a:picLocks noChangeAspect="1"/>
          </p:cNvPicPr>
          <p:nvPr/>
        </p:nvPicPr>
        <p:blipFill>
          <a:blip r:embed="rId2"/>
          <a:stretch>
            <a:fillRect/>
          </a:stretch>
        </p:blipFill>
        <p:spPr>
          <a:xfrm>
            <a:off x="628650" y="1523999"/>
            <a:ext cx="7975600" cy="5157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normAutofit/>
          </a:bodyPr>
          <a:lstStyle/>
          <a:p>
            <a:r>
              <a:rPr lang="en-US" dirty="0"/>
              <a:t>Vertex degree</a:t>
            </a:r>
          </a:p>
        </p:txBody>
      </p:sp>
      <p:pic>
        <p:nvPicPr>
          <p:cNvPr id="4" name="Picture 3"/>
          <p:cNvPicPr>
            <a:picLocks noChangeAspect="1"/>
          </p:cNvPicPr>
          <p:nvPr/>
        </p:nvPicPr>
        <p:blipFill>
          <a:blip r:embed="rId2"/>
          <a:stretch>
            <a:fillRect/>
          </a:stretch>
        </p:blipFill>
        <p:spPr>
          <a:xfrm>
            <a:off x="628650" y="1295400"/>
            <a:ext cx="7438576" cy="53994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E3471-0CDF-47F7-A631-636077ED3F10}"/>
              </a:ext>
            </a:extLst>
          </p:cNvPr>
          <p:cNvPicPr>
            <a:picLocks noChangeAspect="1"/>
          </p:cNvPicPr>
          <p:nvPr/>
        </p:nvPicPr>
        <p:blipFill>
          <a:blip r:embed="rId2"/>
          <a:stretch>
            <a:fillRect/>
          </a:stretch>
        </p:blipFill>
        <p:spPr>
          <a:xfrm>
            <a:off x="0" y="1447800"/>
            <a:ext cx="9144000" cy="3160979"/>
          </a:xfrm>
          <a:prstGeom prst="rect">
            <a:avLst/>
          </a:prstGeom>
        </p:spPr>
      </p:pic>
      <p:pic>
        <p:nvPicPr>
          <p:cNvPr id="7" name="Picture 6">
            <a:extLst>
              <a:ext uri="{FF2B5EF4-FFF2-40B4-BE49-F238E27FC236}">
                <a16:creationId xmlns:a16="http://schemas.microsoft.com/office/drawing/2014/main" id="{9C44C7D9-3579-4F64-BE46-653A893244A2}"/>
              </a:ext>
            </a:extLst>
          </p:cNvPr>
          <p:cNvPicPr>
            <a:picLocks noChangeAspect="1"/>
          </p:cNvPicPr>
          <p:nvPr/>
        </p:nvPicPr>
        <p:blipFill>
          <a:blip r:embed="rId3"/>
          <a:stretch>
            <a:fillRect/>
          </a:stretch>
        </p:blipFill>
        <p:spPr>
          <a:xfrm>
            <a:off x="1447800" y="4611795"/>
            <a:ext cx="6096528" cy="563929"/>
          </a:xfrm>
          <a:prstGeom prst="rect">
            <a:avLst/>
          </a:prstGeom>
        </p:spPr>
      </p:pic>
    </p:spTree>
    <p:extLst>
      <p:ext uri="{BB962C8B-B14F-4D97-AF65-F5344CB8AC3E}">
        <p14:creationId xmlns:p14="http://schemas.microsoft.com/office/powerpoint/2010/main" val="423232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normAutofit/>
          </a:bodyPr>
          <a:lstStyle/>
          <a:p>
            <a:r>
              <a:rPr lang="en-US" dirty="0"/>
              <a:t>Degree sequence</a:t>
            </a:r>
          </a:p>
        </p:txBody>
      </p:sp>
      <p:pic>
        <p:nvPicPr>
          <p:cNvPr id="4" name="Picture 3">
            <a:extLst>
              <a:ext uri="{FF2B5EF4-FFF2-40B4-BE49-F238E27FC236}">
                <a16:creationId xmlns:a16="http://schemas.microsoft.com/office/drawing/2014/main" id="{E8A9DB94-2C00-463B-835F-FA0830540835}"/>
              </a:ext>
            </a:extLst>
          </p:cNvPr>
          <p:cNvPicPr>
            <a:picLocks noChangeAspect="1"/>
          </p:cNvPicPr>
          <p:nvPr/>
        </p:nvPicPr>
        <p:blipFill>
          <a:blip r:embed="rId2"/>
          <a:stretch>
            <a:fillRect/>
          </a:stretch>
        </p:blipFill>
        <p:spPr>
          <a:xfrm>
            <a:off x="0" y="1909857"/>
            <a:ext cx="9144000" cy="30382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42451"/>
          </a:xfrm>
        </p:spPr>
        <p:txBody>
          <a:bodyPr>
            <a:normAutofit fontScale="90000"/>
          </a:bodyPr>
          <a:lstStyle/>
          <a:p>
            <a:r>
              <a:rPr lang="en-US" dirty="0"/>
              <a:t>Handshaking theorem</a:t>
            </a:r>
          </a:p>
        </p:txBody>
      </p:sp>
      <p:pic>
        <p:nvPicPr>
          <p:cNvPr id="4" name="Picture 3"/>
          <p:cNvPicPr>
            <a:picLocks noChangeAspect="1"/>
          </p:cNvPicPr>
          <p:nvPr/>
        </p:nvPicPr>
        <p:blipFill>
          <a:blip r:embed="rId2"/>
          <a:stretch>
            <a:fillRect/>
          </a:stretch>
        </p:blipFill>
        <p:spPr>
          <a:xfrm>
            <a:off x="685801" y="1143000"/>
            <a:ext cx="7829550" cy="55018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6474"/>
          </a:xfrm>
        </p:spPr>
        <p:txBody>
          <a:bodyPr>
            <a:normAutofit/>
          </a:bodyPr>
          <a:lstStyle/>
          <a:p>
            <a:r>
              <a:rPr lang="en-US" dirty="0"/>
              <a:t>Handshaking theorem</a:t>
            </a:r>
          </a:p>
        </p:txBody>
      </p:sp>
      <p:pic>
        <p:nvPicPr>
          <p:cNvPr id="5" name="Picture 4"/>
          <p:cNvPicPr>
            <a:picLocks noChangeAspect="1"/>
          </p:cNvPicPr>
          <p:nvPr/>
        </p:nvPicPr>
        <p:blipFill>
          <a:blip r:embed="rId2"/>
          <a:stretch>
            <a:fillRect/>
          </a:stretch>
        </p:blipFill>
        <p:spPr>
          <a:xfrm>
            <a:off x="596900" y="1590105"/>
            <a:ext cx="7950200" cy="49027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lstStyle/>
          <a:p>
            <a:r>
              <a:rPr lang="en-US" dirty="0"/>
              <a:t>Graph</a:t>
            </a:r>
          </a:p>
        </p:txBody>
      </p:sp>
      <p:pic>
        <p:nvPicPr>
          <p:cNvPr id="2050" name="Picture 2"/>
          <p:cNvPicPr>
            <a:picLocks noGrp="1" noChangeAspect="1" noChangeArrowheads="1"/>
          </p:cNvPicPr>
          <p:nvPr>
            <p:ph idx="1"/>
          </p:nvPr>
        </p:nvPicPr>
        <p:blipFill>
          <a:blip r:embed="rId2"/>
          <a:srcRect l="926" t="17062" r="34259" b="35178"/>
          <a:stretch>
            <a:fillRect/>
          </a:stretch>
        </p:blipFill>
        <p:spPr bwMode="auto">
          <a:xfrm>
            <a:off x="168007" y="1343320"/>
            <a:ext cx="8747393" cy="49050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8786D21B-A130-4C6D-A55F-6B74B3D9C0C1}"/>
              </a:ext>
            </a:extLst>
          </p:cNvPr>
          <p:cNvSpPr>
            <a:spLocks noGrp="1" noChangeArrowheads="1"/>
          </p:cNvSpPr>
          <p:nvPr>
            <p:ph type="body" idx="1"/>
          </p:nvPr>
        </p:nvSpPr>
        <p:spPr>
          <a:xfrm>
            <a:off x="457200" y="1295400"/>
            <a:ext cx="8229600" cy="4419600"/>
          </a:xfrm>
        </p:spPr>
        <p:txBody>
          <a:bodyPr/>
          <a:lstStyle/>
          <a:p>
            <a:pPr algn="ctr" eaLnBrk="1" hangingPunct="1">
              <a:spcBef>
                <a:spcPct val="0"/>
              </a:spcBef>
              <a:buFontTx/>
              <a:buNone/>
            </a:pPr>
            <a:r>
              <a:rPr lang="en-US" altLang="en-US" sz="2800" b="1" dirty="0">
                <a:latin typeface="Times New Roman" panose="02020603050405020304" pitchFamily="18" charset="0"/>
              </a:rPr>
              <a:t>Planar Graphs</a:t>
            </a:r>
          </a:p>
          <a:p>
            <a:pPr eaLnBrk="1" hangingPunct="1">
              <a:lnSpc>
                <a:spcPct val="90000"/>
              </a:lnSpc>
              <a:spcBef>
                <a:spcPct val="0"/>
              </a:spcBef>
              <a:buFontTx/>
              <a:buNone/>
            </a:pPr>
            <a:endParaRPr lang="en-US" altLang="en-US" b="1" dirty="0">
              <a:latin typeface="Times New Roman" panose="02020603050405020304" pitchFamily="18" charset="0"/>
            </a:endParaRPr>
          </a:p>
          <a:p>
            <a:pPr eaLnBrk="1" hangingPunct="1">
              <a:lnSpc>
                <a:spcPct val="90000"/>
              </a:lnSpc>
              <a:spcBef>
                <a:spcPct val="0"/>
              </a:spcBef>
              <a:buFontTx/>
              <a:buNone/>
            </a:pPr>
            <a:endParaRPr lang="en-US" altLang="en-US" dirty="0">
              <a:latin typeface="Times New Roman" panose="02020603050405020304" pitchFamily="18" charset="0"/>
            </a:endParaRPr>
          </a:p>
          <a:p>
            <a:pPr eaLnBrk="1" hangingPunct="1">
              <a:lnSpc>
                <a:spcPct val="90000"/>
              </a:lnSpc>
              <a:buFontTx/>
              <a:buNone/>
            </a:pPr>
            <a:r>
              <a:rPr lang="en-US" altLang="en-US" sz="2800" dirty="0">
                <a:latin typeface="Times New Roman" panose="02020603050405020304" pitchFamily="18" charset="0"/>
              </a:rPr>
              <a:t>	These class notes are based on material from our textbook, </a:t>
            </a:r>
            <a:r>
              <a:rPr lang="en-US" altLang="en-US" sz="2800" b="1" dirty="0">
                <a:latin typeface="Times New Roman" panose="02020603050405020304" pitchFamily="18" charset="0"/>
              </a:rPr>
              <a:t>Discrete Mathematics and Its Applications</a:t>
            </a:r>
            <a:r>
              <a:rPr lang="en-US" altLang="en-US" sz="2800" dirty="0">
                <a:latin typeface="Times New Roman" panose="02020603050405020304" pitchFamily="18" charset="0"/>
              </a:rPr>
              <a:t>, 6</a:t>
            </a:r>
            <a:r>
              <a:rPr lang="en-US" altLang="en-US" sz="2800" baseline="30000" dirty="0">
                <a:latin typeface="Times New Roman" panose="02020603050405020304" pitchFamily="18" charset="0"/>
              </a:rPr>
              <a:t>th</a:t>
            </a:r>
            <a:r>
              <a:rPr lang="en-US" altLang="en-US" sz="2800" dirty="0">
                <a:latin typeface="Times New Roman" panose="02020603050405020304" pitchFamily="18" charset="0"/>
              </a:rPr>
              <a:t> ed., by Kenneth H. Rosen, published by McGraw Hill, Boston, MA, 2006.  They are intended for classroom use only and are </a:t>
            </a:r>
            <a:r>
              <a:rPr lang="en-US" altLang="en-US" sz="2800" b="1" dirty="0">
                <a:latin typeface="Times New Roman" panose="02020603050405020304" pitchFamily="18" charset="0"/>
              </a:rPr>
              <a:t>not</a:t>
            </a:r>
            <a:r>
              <a:rPr lang="en-US" altLang="en-US" sz="2800" dirty="0">
                <a:latin typeface="Times New Roman" panose="02020603050405020304" pitchFamily="18" charset="0"/>
              </a:rPr>
              <a:t> a substitute for reading the textbook.</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D23905C-B4E2-4590-BB1F-0B4D30D7EEDE}"/>
              </a:ext>
            </a:extLst>
          </p:cNvPr>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The House-and-Utilities Problem</a:t>
            </a:r>
          </a:p>
        </p:txBody>
      </p:sp>
      <p:pic>
        <p:nvPicPr>
          <p:cNvPr id="4099" name="Picture 5" descr="09_7_01">
            <a:extLst>
              <a:ext uri="{FF2B5EF4-FFF2-40B4-BE49-F238E27FC236}">
                <a16:creationId xmlns:a16="http://schemas.microsoft.com/office/drawing/2014/main" id="{44C0EB9C-9524-45A7-80D1-794DDCAF2C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143000"/>
            <a:ext cx="6477000" cy="5421313"/>
          </a:xfrm>
          <a:noFill/>
        </p:spPr>
      </p:pic>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8DFD6A9-1401-4F89-AD89-A71C8DF1AE1C}"/>
              </a:ext>
            </a:extLst>
          </p:cNvPr>
          <p:cNvSpPr>
            <a:spLocks noGrp="1" noChangeArrowheads="1"/>
          </p:cNvSpPr>
          <p:nvPr>
            <p:ph type="title"/>
          </p:nvPr>
        </p:nvSpPr>
        <p:spPr>
          <a:xfrm>
            <a:off x="457200" y="152400"/>
            <a:ext cx="8229600" cy="762000"/>
          </a:xfrm>
        </p:spPr>
        <p:txBody>
          <a:bodyPr/>
          <a:lstStyle/>
          <a:p>
            <a:pPr eaLnBrk="1" hangingPunct="1"/>
            <a:r>
              <a:rPr lang="en-US" altLang="en-US">
                <a:latin typeface="Times New Roman" panose="02020603050405020304" pitchFamily="18" charset="0"/>
              </a:rPr>
              <a:t>Planar Graphs</a:t>
            </a:r>
          </a:p>
        </p:txBody>
      </p:sp>
      <p:sp>
        <p:nvSpPr>
          <p:cNvPr id="193539" name="Rectangle 3">
            <a:extLst>
              <a:ext uri="{FF2B5EF4-FFF2-40B4-BE49-F238E27FC236}">
                <a16:creationId xmlns:a16="http://schemas.microsoft.com/office/drawing/2014/main" id="{335A2B5F-9EB2-4E9D-8E06-82941C5847AA}"/>
              </a:ext>
            </a:extLst>
          </p:cNvPr>
          <p:cNvSpPr>
            <a:spLocks noGrp="1" noChangeArrowheads="1"/>
          </p:cNvSpPr>
          <p:nvPr>
            <p:ph type="body" idx="1"/>
          </p:nvPr>
        </p:nvSpPr>
        <p:spPr>
          <a:xfrm>
            <a:off x="228600" y="1371600"/>
            <a:ext cx="8610600" cy="4953000"/>
          </a:xfrm>
        </p:spPr>
        <p:txBody>
          <a:bodyPr/>
          <a:lstStyle/>
          <a:p>
            <a:pPr eaLnBrk="1" hangingPunct="1">
              <a:lnSpc>
                <a:spcPct val="90000"/>
              </a:lnSpc>
            </a:pPr>
            <a:endParaRPr lang="en-US" altLang="en-US" sz="3600" dirty="0">
              <a:latin typeface="Times New Roman" panose="02020603050405020304" pitchFamily="18" charset="0"/>
            </a:endParaRPr>
          </a:p>
          <a:p>
            <a:pPr eaLnBrk="1" hangingPunct="1">
              <a:lnSpc>
                <a:spcPct val="90000"/>
              </a:lnSpc>
            </a:pPr>
            <a:r>
              <a:rPr lang="en-US" altLang="en-US" sz="3600" dirty="0">
                <a:latin typeface="Times New Roman" panose="02020603050405020304" pitchFamily="18" charset="0"/>
              </a:rPr>
              <a:t>Consider the previous slide.  Is it possible to join the three houses to the three utilities in such a way that none of the connections cross?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anim calcmode="lin" valueType="num">
                                      <p:cBhvr additive="base">
                                        <p:cTn id="7" dur="500" fill="hold"/>
                                        <p:tgtEl>
                                          <p:spTgt spid="19353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353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4E1DA89-40B6-4203-82A4-AF3E85EDDBE0}"/>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Planar Graphs</a:t>
            </a:r>
          </a:p>
        </p:txBody>
      </p:sp>
      <p:sp>
        <p:nvSpPr>
          <p:cNvPr id="196611" name="Rectangle 3">
            <a:extLst>
              <a:ext uri="{FF2B5EF4-FFF2-40B4-BE49-F238E27FC236}">
                <a16:creationId xmlns:a16="http://schemas.microsoft.com/office/drawing/2014/main" id="{EBAA145C-965F-4B0F-B5F9-A6DDEBC6C442}"/>
              </a:ext>
            </a:extLst>
          </p:cNvPr>
          <p:cNvSpPr>
            <a:spLocks noGrp="1" noChangeArrowheads="1"/>
          </p:cNvSpPr>
          <p:nvPr>
            <p:ph type="body" sz="half" idx="1"/>
          </p:nvPr>
        </p:nvSpPr>
        <p:spPr>
          <a:xfrm>
            <a:off x="381000" y="1143000"/>
            <a:ext cx="8382000" cy="1981200"/>
          </a:xfrm>
        </p:spPr>
        <p:txBody>
          <a:bodyPr/>
          <a:lstStyle/>
          <a:p>
            <a:pPr eaLnBrk="1" hangingPunct="1">
              <a:lnSpc>
                <a:spcPct val="90000"/>
              </a:lnSpc>
            </a:pPr>
            <a:r>
              <a:rPr lang="en-US" altLang="en-US">
                <a:latin typeface="Times New Roman" panose="02020603050405020304" pitchFamily="18" charset="0"/>
              </a:rPr>
              <a:t>Phrased another way, this question is equivalent to: Given the complete bipartite graph K</a:t>
            </a:r>
            <a:r>
              <a:rPr lang="en-US" altLang="en-US" baseline="-25000">
                <a:latin typeface="Times New Roman" panose="02020603050405020304" pitchFamily="18" charset="0"/>
              </a:rPr>
              <a:t>3,3</a:t>
            </a:r>
            <a:r>
              <a:rPr lang="en-US" altLang="en-US">
                <a:latin typeface="Times New Roman" panose="02020603050405020304" pitchFamily="18" charset="0"/>
              </a:rPr>
              <a:t>, can K</a:t>
            </a:r>
            <a:r>
              <a:rPr lang="en-US" altLang="en-US" baseline="-25000">
                <a:latin typeface="Times New Roman" panose="02020603050405020304" pitchFamily="18" charset="0"/>
              </a:rPr>
              <a:t>3,3</a:t>
            </a:r>
            <a:r>
              <a:rPr lang="en-US" altLang="en-US">
                <a:latin typeface="Times New Roman" panose="02020603050405020304" pitchFamily="18" charset="0"/>
              </a:rPr>
              <a:t> be drawn in the plane so that no two of its edges cross?</a:t>
            </a:r>
          </a:p>
        </p:txBody>
      </p:sp>
      <p:sp>
        <p:nvSpPr>
          <p:cNvPr id="6148" name="Text Box 6">
            <a:extLst>
              <a:ext uri="{FF2B5EF4-FFF2-40B4-BE49-F238E27FC236}">
                <a16:creationId xmlns:a16="http://schemas.microsoft.com/office/drawing/2014/main" id="{9B70879C-8933-4526-9E4D-F5C7EAAA18B5}"/>
              </a:ext>
            </a:extLst>
          </p:cNvPr>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8">
            <a:extLst>
              <a:ext uri="{FF2B5EF4-FFF2-40B4-BE49-F238E27FC236}">
                <a16:creationId xmlns:a16="http://schemas.microsoft.com/office/drawing/2014/main" id="{229F60BA-0D0B-46E5-AA57-0D7662AE2DEE}"/>
              </a:ext>
            </a:extLst>
          </p:cNvPr>
          <p:cNvGrpSpPr>
            <a:grpSpLocks/>
          </p:cNvGrpSpPr>
          <p:nvPr/>
        </p:nvGrpSpPr>
        <p:grpSpPr bwMode="auto">
          <a:xfrm>
            <a:off x="838200" y="3352800"/>
            <a:ext cx="4724400" cy="3124200"/>
            <a:chOff x="2198" y="3014"/>
            <a:chExt cx="1371" cy="863"/>
          </a:xfrm>
        </p:grpSpPr>
        <p:sp>
          <p:nvSpPr>
            <p:cNvPr id="6150" name="Oval 9">
              <a:extLst>
                <a:ext uri="{FF2B5EF4-FFF2-40B4-BE49-F238E27FC236}">
                  <a16:creationId xmlns:a16="http://schemas.microsoft.com/office/drawing/2014/main" id="{6EBC28CB-0C72-4BC8-8C75-2F56D9094E26}"/>
                </a:ext>
              </a:extLst>
            </p:cNvPr>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1" name="Line 10">
              <a:extLst>
                <a:ext uri="{FF2B5EF4-FFF2-40B4-BE49-F238E27FC236}">
                  <a16:creationId xmlns:a16="http://schemas.microsoft.com/office/drawing/2014/main" id="{D97AED67-24BB-4372-A38C-38EFBBDD08AB}"/>
                </a:ext>
              </a:extLst>
            </p:cNvPr>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2" name="Line 11">
              <a:extLst>
                <a:ext uri="{FF2B5EF4-FFF2-40B4-BE49-F238E27FC236}">
                  <a16:creationId xmlns:a16="http://schemas.microsoft.com/office/drawing/2014/main" id="{6B5D46F6-4BD5-4C05-8489-A85288C75669}"/>
                </a:ext>
              </a:extLst>
            </p:cNvPr>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3" name="Line 12">
              <a:extLst>
                <a:ext uri="{FF2B5EF4-FFF2-40B4-BE49-F238E27FC236}">
                  <a16:creationId xmlns:a16="http://schemas.microsoft.com/office/drawing/2014/main" id="{A67D7757-DB19-4D1B-9B13-41D868585640}"/>
                </a:ext>
              </a:extLst>
            </p:cNvPr>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4" name="Line 13">
              <a:extLst>
                <a:ext uri="{FF2B5EF4-FFF2-40B4-BE49-F238E27FC236}">
                  <a16:creationId xmlns:a16="http://schemas.microsoft.com/office/drawing/2014/main" id="{B053CA6D-0DDC-44D2-BF23-455F9C524EF7}"/>
                </a:ext>
              </a:extLst>
            </p:cNvPr>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5" name="Line 14">
              <a:extLst>
                <a:ext uri="{FF2B5EF4-FFF2-40B4-BE49-F238E27FC236}">
                  <a16:creationId xmlns:a16="http://schemas.microsoft.com/office/drawing/2014/main" id="{84D97BEF-7834-4369-9E69-795D249C2C7E}"/>
                </a:ext>
              </a:extLst>
            </p:cNvPr>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6" name="Line 15">
              <a:extLst>
                <a:ext uri="{FF2B5EF4-FFF2-40B4-BE49-F238E27FC236}">
                  <a16:creationId xmlns:a16="http://schemas.microsoft.com/office/drawing/2014/main" id="{6B9B8796-9D70-42D5-B6E4-5A985839CDB7}"/>
                </a:ext>
              </a:extLst>
            </p:cNvPr>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7" name="Line 16">
              <a:extLst>
                <a:ext uri="{FF2B5EF4-FFF2-40B4-BE49-F238E27FC236}">
                  <a16:creationId xmlns:a16="http://schemas.microsoft.com/office/drawing/2014/main" id="{50C9B6FE-9883-4E16-B152-C83D0C207901}"/>
                </a:ext>
              </a:extLst>
            </p:cNvPr>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8" name="Line 17">
              <a:extLst>
                <a:ext uri="{FF2B5EF4-FFF2-40B4-BE49-F238E27FC236}">
                  <a16:creationId xmlns:a16="http://schemas.microsoft.com/office/drawing/2014/main" id="{C68F9B0A-BFDD-4CD0-AA76-6F9C1B5CDF1D}"/>
                </a:ext>
              </a:extLst>
            </p:cNvPr>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59" name="Line 18">
              <a:extLst>
                <a:ext uri="{FF2B5EF4-FFF2-40B4-BE49-F238E27FC236}">
                  <a16:creationId xmlns:a16="http://schemas.microsoft.com/office/drawing/2014/main" id="{ED9B8EF3-55A7-4691-859B-0BADEFB7CB52}"/>
                </a:ext>
              </a:extLst>
            </p:cNvPr>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60" name="Oval 19">
              <a:extLst>
                <a:ext uri="{FF2B5EF4-FFF2-40B4-BE49-F238E27FC236}">
                  <a16:creationId xmlns:a16="http://schemas.microsoft.com/office/drawing/2014/main" id="{AC1056CF-9971-4B43-99AD-30D03AC04114}"/>
                </a:ext>
              </a:extLst>
            </p:cNvPr>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1" name="Oval 20">
              <a:extLst>
                <a:ext uri="{FF2B5EF4-FFF2-40B4-BE49-F238E27FC236}">
                  <a16:creationId xmlns:a16="http://schemas.microsoft.com/office/drawing/2014/main" id="{4757BF08-38B0-45A3-B208-72C0CDF77953}"/>
                </a:ext>
              </a:extLst>
            </p:cNvPr>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2" name="Oval 21">
              <a:extLst>
                <a:ext uri="{FF2B5EF4-FFF2-40B4-BE49-F238E27FC236}">
                  <a16:creationId xmlns:a16="http://schemas.microsoft.com/office/drawing/2014/main" id="{BB03F53C-14BA-4C46-8633-9348CE7330DE}"/>
                </a:ext>
              </a:extLst>
            </p:cNvPr>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3" name="Oval 22">
              <a:extLst>
                <a:ext uri="{FF2B5EF4-FFF2-40B4-BE49-F238E27FC236}">
                  <a16:creationId xmlns:a16="http://schemas.microsoft.com/office/drawing/2014/main" id="{02813434-ABD2-4E30-8CE1-B0FCB7E747AB}"/>
                </a:ext>
              </a:extLst>
            </p:cNvPr>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4" name="Oval 23">
              <a:extLst>
                <a:ext uri="{FF2B5EF4-FFF2-40B4-BE49-F238E27FC236}">
                  <a16:creationId xmlns:a16="http://schemas.microsoft.com/office/drawing/2014/main" id="{AC749CA8-FA91-4BC9-A9D4-DDB11C2D7677}"/>
                </a:ext>
              </a:extLst>
            </p:cNvPr>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143E512-919E-4078-BA66-D3D794B92F14}"/>
              </a:ext>
            </a:extLst>
          </p:cNvPr>
          <p:cNvSpPr>
            <a:spLocks noGrp="1" noChangeArrowheads="1"/>
          </p:cNvSpPr>
          <p:nvPr>
            <p:ph type="title"/>
          </p:nvPr>
        </p:nvSpPr>
        <p:spPr>
          <a:xfrm>
            <a:off x="457200" y="152400"/>
            <a:ext cx="8229600" cy="762000"/>
          </a:xfrm>
        </p:spPr>
        <p:txBody>
          <a:bodyPr/>
          <a:lstStyle/>
          <a:p>
            <a:pPr eaLnBrk="1" hangingPunct="1"/>
            <a:r>
              <a:rPr lang="en-US" altLang="en-US">
                <a:latin typeface="Times New Roman" panose="02020603050405020304" pitchFamily="18" charset="0"/>
              </a:rPr>
              <a:t>Planar Graphs</a:t>
            </a:r>
          </a:p>
        </p:txBody>
      </p:sp>
      <p:sp>
        <p:nvSpPr>
          <p:cNvPr id="195587" name="Rectangle 3">
            <a:extLst>
              <a:ext uri="{FF2B5EF4-FFF2-40B4-BE49-F238E27FC236}">
                <a16:creationId xmlns:a16="http://schemas.microsoft.com/office/drawing/2014/main" id="{D0009821-303C-49DC-8455-A480E84E35FA}"/>
              </a:ext>
            </a:extLst>
          </p:cNvPr>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A graph is called </a:t>
            </a:r>
            <a:r>
              <a:rPr lang="en-US" altLang="en-US" sz="3600" i="1">
                <a:solidFill>
                  <a:schemeClr val="tx2"/>
                </a:solidFill>
                <a:latin typeface="Times New Roman" panose="02020603050405020304" pitchFamily="18" charset="0"/>
              </a:rPr>
              <a:t>planar</a:t>
            </a:r>
            <a:r>
              <a:rPr lang="en-US" altLang="en-US" sz="3600">
                <a:latin typeface="Times New Roman" panose="02020603050405020304" pitchFamily="18" charset="0"/>
              </a:rPr>
              <a:t> if it can be drawn in the plane without any edges crossing.</a:t>
            </a:r>
          </a:p>
          <a:p>
            <a:pPr eaLnBrk="1" hangingPunct="1">
              <a:lnSpc>
                <a:spcPct val="90000"/>
              </a:lnSpc>
            </a:pPr>
            <a:r>
              <a:rPr lang="en-US" altLang="en-US" sz="3600">
                <a:latin typeface="Times New Roman" panose="02020603050405020304" pitchFamily="18" charset="0"/>
              </a:rPr>
              <a:t>A crossing of edges is the intersection of the lines or arcs representing them at a point other than their common endpoint.</a:t>
            </a:r>
          </a:p>
          <a:p>
            <a:pPr eaLnBrk="1" hangingPunct="1">
              <a:lnSpc>
                <a:spcPct val="90000"/>
              </a:lnSpc>
            </a:pPr>
            <a:r>
              <a:rPr lang="en-US" altLang="en-US" sz="3600">
                <a:latin typeface="Times New Roman" panose="02020603050405020304" pitchFamily="18" charset="0"/>
              </a:rPr>
              <a:t>Such a </a:t>
            </a:r>
            <a:r>
              <a:rPr lang="en-US" altLang="en-US" sz="3600" u="sng">
                <a:latin typeface="Times New Roman" panose="02020603050405020304" pitchFamily="18" charset="0"/>
              </a:rPr>
              <a:t>drawing</a:t>
            </a:r>
            <a:r>
              <a:rPr lang="en-US" altLang="en-US" sz="3600">
                <a:latin typeface="Times New Roman" panose="02020603050405020304" pitchFamily="18" charset="0"/>
              </a:rPr>
              <a:t> is called a </a:t>
            </a:r>
            <a:r>
              <a:rPr lang="en-US" altLang="en-US" sz="3600" i="1">
                <a:solidFill>
                  <a:schemeClr val="tx2"/>
                </a:solidFill>
                <a:latin typeface="Times New Roman" panose="02020603050405020304" pitchFamily="18" charset="0"/>
              </a:rPr>
              <a:t>planar representation</a:t>
            </a:r>
            <a:r>
              <a:rPr lang="en-US" altLang="en-US" sz="3600">
                <a:latin typeface="Times New Roman" panose="02020603050405020304" pitchFamily="18" charset="0"/>
              </a:rPr>
              <a:t> of the graph.</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D06ACD0-9497-4294-A5C9-77626079AFE2}"/>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grpSp>
        <p:nvGrpSpPr>
          <p:cNvPr id="2" name="Group 3">
            <a:extLst>
              <a:ext uri="{FF2B5EF4-FFF2-40B4-BE49-F238E27FC236}">
                <a16:creationId xmlns:a16="http://schemas.microsoft.com/office/drawing/2014/main" id="{EE4B0457-A22E-481A-8828-B7038D572E08}"/>
              </a:ext>
            </a:extLst>
          </p:cNvPr>
          <p:cNvGrpSpPr>
            <a:grpSpLocks/>
          </p:cNvGrpSpPr>
          <p:nvPr/>
        </p:nvGrpSpPr>
        <p:grpSpPr bwMode="auto">
          <a:xfrm>
            <a:off x="2362200" y="4216138"/>
            <a:ext cx="1447800" cy="1371600"/>
            <a:chOff x="1008" y="3264"/>
            <a:chExt cx="912" cy="864"/>
          </a:xfrm>
        </p:grpSpPr>
        <p:sp>
          <p:nvSpPr>
            <p:cNvPr id="8206" name="Rectangle 4">
              <a:extLst>
                <a:ext uri="{FF2B5EF4-FFF2-40B4-BE49-F238E27FC236}">
                  <a16:creationId xmlns:a16="http://schemas.microsoft.com/office/drawing/2014/main" id="{1B6298B7-9F1F-49B3-B204-7639320C3ED2}"/>
                </a:ext>
              </a:extLst>
            </p:cNvPr>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a:extLst>
                <a:ext uri="{FF2B5EF4-FFF2-40B4-BE49-F238E27FC236}">
                  <a16:creationId xmlns:a16="http://schemas.microsoft.com/office/drawing/2014/main" id="{9EE54771-20B5-4DB0-8D0D-3BE6D67349B4}"/>
                </a:ext>
              </a:extLst>
            </p:cNvPr>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8" name="Line 6">
              <a:extLst>
                <a:ext uri="{FF2B5EF4-FFF2-40B4-BE49-F238E27FC236}">
                  <a16:creationId xmlns:a16="http://schemas.microsoft.com/office/drawing/2014/main" id="{EBD87926-DC20-4AEC-A32B-A798B3C9DD4F}"/>
                </a:ext>
              </a:extLst>
            </p:cNvPr>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9" name="Oval 7">
              <a:extLst>
                <a:ext uri="{FF2B5EF4-FFF2-40B4-BE49-F238E27FC236}">
                  <a16:creationId xmlns:a16="http://schemas.microsoft.com/office/drawing/2014/main" id="{4644F277-73A2-4253-9B80-31CF1361F52D}"/>
                </a:ext>
              </a:extLst>
            </p:cNvPr>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a:extLst>
                <a:ext uri="{FF2B5EF4-FFF2-40B4-BE49-F238E27FC236}">
                  <a16:creationId xmlns:a16="http://schemas.microsoft.com/office/drawing/2014/main" id="{37669AD2-1FBF-4FEC-98B9-D64E1626D3D6}"/>
                </a:ext>
              </a:extLst>
            </p:cNvPr>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a:extLst>
                <a:ext uri="{FF2B5EF4-FFF2-40B4-BE49-F238E27FC236}">
                  <a16:creationId xmlns:a16="http://schemas.microsoft.com/office/drawing/2014/main" id="{15D3B1DB-2729-4CA3-9E6D-186FDB673AEC}"/>
                </a:ext>
              </a:extLst>
            </p:cNvPr>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a:extLst>
                <a:ext uri="{FF2B5EF4-FFF2-40B4-BE49-F238E27FC236}">
                  <a16:creationId xmlns:a16="http://schemas.microsoft.com/office/drawing/2014/main" id="{B12501CC-1FAE-4AB6-9A5D-17F8EEDA05D8}"/>
                </a:ext>
              </a:extLst>
            </p:cNvPr>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87059" name="AutoShape 19">
            <a:extLst>
              <a:ext uri="{FF2B5EF4-FFF2-40B4-BE49-F238E27FC236}">
                <a16:creationId xmlns:a16="http://schemas.microsoft.com/office/drawing/2014/main" id="{C774982B-ACE9-4D80-8503-81B820A4A497}"/>
              </a:ext>
            </a:extLst>
          </p:cNvPr>
          <p:cNvSpPr>
            <a:spLocks noChangeArrowheads="1"/>
          </p:cNvSpPr>
          <p:nvPr/>
        </p:nvSpPr>
        <p:spPr bwMode="auto">
          <a:xfrm>
            <a:off x="4517403" y="4559038"/>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a:extLst>
              <a:ext uri="{FF2B5EF4-FFF2-40B4-BE49-F238E27FC236}">
                <a16:creationId xmlns:a16="http://schemas.microsoft.com/office/drawing/2014/main" id="{0CD48491-AEF8-4C4A-B0AE-7106489093E2}"/>
              </a:ext>
            </a:extLst>
          </p:cNvPr>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Tree>
    <p:extLst>
      <p:ext uri="{BB962C8B-B14F-4D97-AF65-F5344CB8AC3E}">
        <p14:creationId xmlns:p14="http://schemas.microsoft.com/office/powerpoint/2010/main" val="4880971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D06ACD0-9497-4294-A5C9-77626079AFE2}"/>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grpSp>
        <p:nvGrpSpPr>
          <p:cNvPr id="2" name="Group 3">
            <a:extLst>
              <a:ext uri="{FF2B5EF4-FFF2-40B4-BE49-F238E27FC236}">
                <a16:creationId xmlns:a16="http://schemas.microsoft.com/office/drawing/2014/main" id="{EE4B0457-A22E-481A-8828-B7038D572E08}"/>
              </a:ext>
            </a:extLst>
          </p:cNvPr>
          <p:cNvGrpSpPr>
            <a:grpSpLocks/>
          </p:cNvGrpSpPr>
          <p:nvPr/>
        </p:nvGrpSpPr>
        <p:grpSpPr bwMode="auto">
          <a:xfrm>
            <a:off x="1447800" y="4419600"/>
            <a:ext cx="1447800" cy="1371600"/>
            <a:chOff x="1008" y="3264"/>
            <a:chExt cx="912" cy="864"/>
          </a:xfrm>
        </p:grpSpPr>
        <p:sp>
          <p:nvSpPr>
            <p:cNvPr id="8206" name="Rectangle 4">
              <a:extLst>
                <a:ext uri="{FF2B5EF4-FFF2-40B4-BE49-F238E27FC236}">
                  <a16:creationId xmlns:a16="http://schemas.microsoft.com/office/drawing/2014/main" id="{1B6298B7-9F1F-49B3-B204-7639320C3ED2}"/>
                </a:ext>
              </a:extLst>
            </p:cNvPr>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a:extLst>
                <a:ext uri="{FF2B5EF4-FFF2-40B4-BE49-F238E27FC236}">
                  <a16:creationId xmlns:a16="http://schemas.microsoft.com/office/drawing/2014/main" id="{9EE54771-20B5-4DB0-8D0D-3BE6D67349B4}"/>
                </a:ext>
              </a:extLst>
            </p:cNvPr>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8" name="Line 6">
              <a:extLst>
                <a:ext uri="{FF2B5EF4-FFF2-40B4-BE49-F238E27FC236}">
                  <a16:creationId xmlns:a16="http://schemas.microsoft.com/office/drawing/2014/main" id="{EBD87926-DC20-4AEC-A32B-A798B3C9DD4F}"/>
                </a:ext>
              </a:extLst>
            </p:cNvPr>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9" name="Oval 7">
              <a:extLst>
                <a:ext uri="{FF2B5EF4-FFF2-40B4-BE49-F238E27FC236}">
                  <a16:creationId xmlns:a16="http://schemas.microsoft.com/office/drawing/2014/main" id="{4644F277-73A2-4253-9B80-31CF1361F52D}"/>
                </a:ext>
              </a:extLst>
            </p:cNvPr>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a:extLst>
                <a:ext uri="{FF2B5EF4-FFF2-40B4-BE49-F238E27FC236}">
                  <a16:creationId xmlns:a16="http://schemas.microsoft.com/office/drawing/2014/main" id="{37669AD2-1FBF-4FEC-98B9-D64E1626D3D6}"/>
                </a:ext>
              </a:extLst>
            </p:cNvPr>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a:extLst>
                <a:ext uri="{FF2B5EF4-FFF2-40B4-BE49-F238E27FC236}">
                  <a16:creationId xmlns:a16="http://schemas.microsoft.com/office/drawing/2014/main" id="{15D3B1DB-2729-4CA3-9E6D-186FDB673AEC}"/>
                </a:ext>
              </a:extLst>
            </p:cNvPr>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a:extLst>
                <a:ext uri="{FF2B5EF4-FFF2-40B4-BE49-F238E27FC236}">
                  <a16:creationId xmlns:a16="http://schemas.microsoft.com/office/drawing/2014/main" id="{B12501CC-1FAE-4AB6-9A5D-17F8EEDA05D8}"/>
                </a:ext>
              </a:extLst>
            </p:cNvPr>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 name="Group 11">
            <a:extLst>
              <a:ext uri="{FF2B5EF4-FFF2-40B4-BE49-F238E27FC236}">
                <a16:creationId xmlns:a16="http://schemas.microsoft.com/office/drawing/2014/main" id="{06B82AA4-198A-4C6A-A0D5-3E170F69BCF0}"/>
              </a:ext>
            </a:extLst>
          </p:cNvPr>
          <p:cNvGrpSpPr>
            <a:grpSpLocks/>
          </p:cNvGrpSpPr>
          <p:nvPr/>
        </p:nvGrpSpPr>
        <p:grpSpPr bwMode="auto">
          <a:xfrm>
            <a:off x="5041900" y="4064000"/>
            <a:ext cx="2197100" cy="1727200"/>
            <a:chOff x="3272" y="3040"/>
            <a:chExt cx="1384" cy="1088"/>
          </a:xfrm>
        </p:grpSpPr>
        <p:sp>
          <p:nvSpPr>
            <p:cNvPr id="8199" name="Rectangle 12">
              <a:extLst>
                <a:ext uri="{FF2B5EF4-FFF2-40B4-BE49-F238E27FC236}">
                  <a16:creationId xmlns:a16="http://schemas.microsoft.com/office/drawing/2014/main" id="{72944951-F1AC-40F0-BB8C-A8111C2EB5AC}"/>
                </a:ext>
              </a:extLst>
            </p:cNvPr>
            <p:cNvSpPr>
              <a:spLocks noChangeArrowheads="1"/>
            </p:cNvSpPr>
            <p:nvPr/>
          </p:nvSpPr>
          <p:spPr bwMode="auto">
            <a:xfrm>
              <a:off x="3792"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0" name="Line 13">
              <a:extLst>
                <a:ext uri="{FF2B5EF4-FFF2-40B4-BE49-F238E27FC236}">
                  <a16:creationId xmlns:a16="http://schemas.microsoft.com/office/drawing/2014/main" id="{36A3A67E-D822-4FDA-9DA7-0F2EE9D60C68}"/>
                </a:ext>
              </a:extLst>
            </p:cNvPr>
            <p:cNvSpPr>
              <a:spLocks noChangeShapeType="1"/>
            </p:cNvSpPr>
            <p:nvPr/>
          </p:nvSpPr>
          <p:spPr bwMode="auto">
            <a:xfrm>
              <a:off x="3792"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1" name="Oval 14">
              <a:extLst>
                <a:ext uri="{FF2B5EF4-FFF2-40B4-BE49-F238E27FC236}">
                  <a16:creationId xmlns:a16="http://schemas.microsoft.com/office/drawing/2014/main" id="{4D707C2D-C3C2-4BC0-8A00-0E33349F4759}"/>
                </a:ext>
              </a:extLst>
            </p:cNvPr>
            <p:cNvSpPr>
              <a:spLocks noChangeArrowheads="1"/>
            </p:cNvSpPr>
            <p:nvPr/>
          </p:nvSpPr>
          <p:spPr bwMode="auto">
            <a:xfrm>
              <a:off x="374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2" name="Oval 15">
              <a:extLst>
                <a:ext uri="{FF2B5EF4-FFF2-40B4-BE49-F238E27FC236}">
                  <a16:creationId xmlns:a16="http://schemas.microsoft.com/office/drawing/2014/main" id="{03B50951-8B7D-45D9-A6D0-8696EC50A4F3}"/>
                </a:ext>
              </a:extLst>
            </p:cNvPr>
            <p:cNvSpPr>
              <a:spLocks noChangeArrowheads="1"/>
            </p:cNvSpPr>
            <p:nvPr/>
          </p:nvSpPr>
          <p:spPr bwMode="auto">
            <a:xfrm>
              <a:off x="374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3" name="Oval 16">
              <a:extLst>
                <a:ext uri="{FF2B5EF4-FFF2-40B4-BE49-F238E27FC236}">
                  <a16:creationId xmlns:a16="http://schemas.microsoft.com/office/drawing/2014/main" id="{163610AD-76C8-4094-AB37-E24A15CE3562}"/>
                </a:ext>
              </a:extLst>
            </p:cNvPr>
            <p:cNvSpPr>
              <a:spLocks noChangeArrowheads="1"/>
            </p:cNvSpPr>
            <p:nvPr/>
          </p:nvSpPr>
          <p:spPr bwMode="auto">
            <a:xfrm>
              <a:off x="4560"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4" name="Oval 17">
              <a:extLst>
                <a:ext uri="{FF2B5EF4-FFF2-40B4-BE49-F238E27FC236}">
                  <a16:creationId xmlns:a16="http://schemas.microsoft.com/office/drawing/2014/main" id="{714AD80F-402D-491A-86E5-03B735E6CAC2}"/>
                </a:ext>
              </a:extLst>
            </p:cNvPr>
            <p:cNvSpPr>
              <a:spLocks noChangeArrowheads="1"/>
            </p:cNvSpPr>
            <p:nvPr/>
          </p:nvSpPr>
          <p:spPr bwMode="auto">
            <a:xfrm>
              <a:off x="4560"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Freeform 18">
              <a:extLst>
                <a:ext uri="{FF2B5EF4-FFF2-40B4-BE49-F238E27FC236}">
                  <a16:creationId xmlns:a16="http://schemas.microsoft.com/office/drawing/2014/main" id="{9C7052AC-6A0D-4742-AF7F-6B5242C8D9D1}"/>
                </a:ext>
              </a:extLst>
            </p:cNvPr>
            <p:cNvSpPr>
              <a:spLocks/>
            </p:cNvSpPr>
            <p:nvPr/>
          </p:nvSpPr>
          <p:spPr bwMode="auto">
            <a:xfrm>
              <a:off x="3272" y="3040"/>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87059" name="AutoShape 19">
            <a:extLst>
              <a:ext uri="{FF2B5EF4-FFF2-40B4-BE49-F238E27FC236}">
                <a16:creationId xmlns:a16="http://schemas.microsoft.com/office/drawing/2014/main" id="{C774982B-ACE9-4D80-8503-81B820A4A497}"/>
              </a:ext>
            </a:extLst>
          </p:cNvPr>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a:extLst>
              <a:ext uri="{FF2B5EF4-FFF2-40B4-BE49-F238E27FC236}">
                <a16:creationId xmlns:a16="http://schemas.microsoft.com/office/drawing/2014/main" id="{0CD48491-AEF8-4C4A-B0AE-7106489093E2}"/>
              </a:ext>
            </a:extLst>
          </p:cNvPr>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D06ACD0-9497-4294-A5C9-77626079AFE2}"/>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grpSp>
        <p:nvGrpSpPr>
          <p:cNvPr id="2" name="Group 3">
            <a:extLst>
              <a:ext uri="{FF2B5EF4-FFF2-40B4-BE49-F238E27FC236}">
                <a16:creationId xmlns:a16="http://schemas.microsoft.com/office/drawing/2014/main" id="{EE4B0457-A22E-481A-8828-B7038D572E08}"/>
              </a:ext>
            </a:extLst>
          </p:cNvPr>
          <p:cNvGrpSpPr>
            <a:grpSpLocks/>
          </p:cNvGrpSpPr>
          <p:nvPr/>
        </p:nvGrpSpPr>
        <p:grpSpPr bwMode="auto">
          <a:xfrm>
            <a:off x="1447800" y="4419600"/>
            <a:ext cx="1447800" cy="1371600"/>
            <a:chOff x="1008" y="3264"/>
            <a:chExt cx="912" cy="864"/>
          </a:xfrm>
        </p:grpSpPr>
        <p:sp>
          <p:nvSpPr>
            <p:cNvPr id="8206" name="Rectangle 4">
              <a:extLst>
                <a:ext uri="{FF2B5EF4-FFF2-40B4-BE49-F238E27FC236}">
                  <a16:creationId xmlns:a16="http://schemas.microsoft.com/office/drawing/2014/main" id="{1B6298B7-9F1F-49B3-B204-7639320C3ED2}"/>
                </a:ext>
              </a:extLst>
            </p:cNvPr>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a:extLst>
                <a:ext uri="{FF2B5EF4-FFF2-40B4-BE49-F238E27FC236}">
                  <a16:creationId xmlns:a16="http://schemas.microsoft.com/office/drawing/2014/main" id="{9EE54771-20B5-4DB0-8D0D-3BE6D67349B4}"/>
                </a:ext>
              </a:extLst>
            </p:cNvPr>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8" name="Line 6">
              <a:extLst>
                <a:ext uri="{FF2B5EF4-FFF2-40B4-BE49-F238E27FC236}">
                  <a16:creationId xmlns:a16="http://schemas.microsoft.com/office/drawing/2014/main" id="{EBD87926-DC20-4AEC-A32B-A798B3C9DD4F}"/>
                </a:ext>
              </a:extLst>
            </p:cNvPr>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09" name="Oval 7">
              <a:extLst>
                <a:ext uri="{FF2B5EF4-FFF2-40B4-BE49-F238E27FC236}">
                  <a16:creationId xmlns:a16="http://schemas.microsoft.com/office/drawing/2014/main" id="{4644F277-73A2-4253-9B80-31CF1361F52D}"/>
                </a:ext>
              </a:extLst>
            </p:cNvPr>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a:extLst>
                <a:ext uri="{FF2B5EF4-FFF2-40B4-BE49-F238E27FC236}">
                  <a16:creationId xmlns:a16="http://schemas.microsoft.com/office/drawing/2014/main" id="{37669AD2-1FBF-4FEC-98B9-D64E1626D3D6}"/>
                </a:ext>
              </a:extLst>
            </p:cNvPr>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a:extLst>
                <a:ext uri="{FF2B5EF4-FFF2-40B4-BE49-F238E27FC236}">
                  <a16:creationId xmlns:a16="http://schemas.microsoft.com/office/drawing/2014/main" id="{15D3B1DB-2729-4CA3-9E6D-186FDB673AEC}"/>
                </a:ext>
              </a:extLst>
            </p:cNvPr>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a:extLst>
                <a:ext uri="{FF2B5EF4-FFF2-40B4-BE49-F238E27FC236}">
                  <a16:creationId xmlns:a16="http://schemas.microsoft.com/office/drawing/2014/main" id="{B12501CC-1FAE-4AB6-9A5D-17F8EEDA05D8}"/>
                </a:ext>
              </a:extLst>
            </p:cNvPr>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87059" name="AutoShape 19">
            <a:extLst>
              <a:ext uri="{FF2B5EF4-FFF2-40B4-BE49-F238E27FC236}">
                <a16:creationId xmlns:a16="http://schemas.microsoft.com/office/drawing/2014/main" id="{C774982B-ACE9-4D80-8503-81B820A4A497}"/>
              </a:ext>
            </a:extLst>
          </p:cNvPr>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a:extLst>
              <a:ext uri="{FF2B5EF4-FFF2-40B4-BE49-F238E27FC236}">
                <a16:creationId xmlns:a16="http://schemas.microsoft.com/office/drawing/2014/main" id="{0CD48491-AEF8-4C4A-B0AE-7106489093E2}"/>
              </a:ext>
            </a:extLst>
          </p:cNvPr>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dirty="0">
                <a:latin typeface="Times New Roman" panose="02020603050405020304" pitchFamily="18" charset="0"/>
              </a:rPr>
              <a:t>A graph may be planar even if it is usually drawn with crossings, since it may be possible to draw it in another way without crossings.</a:t>
            </a:r>
          </a:p>
        </p:txBody>
      </p:sp>
      <p:pic>
        <p:nvPicPr>
          <p:cNvPr id="5" name="Picture 4">
            <a:extLst>
              <a:ext uri="{FF2B5EF4-FFF2-40B4-BE49-F238E27FC236}">
                <a16:creationId xmlns:a16="http://schemas.microsoft.com/office/drawing/2014/main" id="{79B8C50E-358A-4FAF-9162-DC06BDAFE9F7}"/>
              </a:ext>
            </a:extLst>
          </p:cNvPr>
          <p:cNvPicPr>
            <a:picLocks noChangeAspect="1"/>
          </p:cNvPicPr>
          <p:nvPr/>
        </p:nvPicPr>
        <p:blipFill>
          <a:blip r:embed="rId2"/>
          <a:stretch>
            <a:fillRect/>
          </a:stretch>
        </p:blipFill>
        <p:spPr>
          <a:xfrm>
            <a:off x="5029201" y="4033103"/>
            <a:ext cx="2133600" cy="1986697"/>
          </a:xfrm>
          <a:prstGeom prst="rect">
            <a:avLst/>
          </a:prstGeom>
        </p:spPr>
      </p:pic>
    </p:spTree>
    <p:extLst>
      <p:ext uri="{BB962C8B-B14F-4D97-AF65-F5344CB8AC3E}">
        <p14:creationId xmlns:p14="http://schemas.microsoft.com/office/powerpoint/2010/main" val="273236726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FA01406-85F4-4F2C-A82E-A98924CB5E79}"/>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pic>
        <p:nvPicPr>
          <p:cNvPr id="9219" name="Picture 21" descr="09_7_04">
            <a:extLst>
              <a:ext uri="{FF2B5EF4-FFF2-40B4-BE49-F238E27FC236}">
                <a16:creationId xmlns:a16="http://schemas.microsoft.com/office/drawing/2014/main" id="{69E69E46-7100-4AF1-B488-4CB4A7A1459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33600" y="4038600"/>
            <a:ext cx="3810000" cy="2290763"/>
          </a:xfrm>
          <a:noFill/>
        </p:spPr>
      </p:pic>
      <p:sp>
        <p:nvSpPr>
          <p:cNvPr id="9221" name="Text Box 20">
            <a:extLst>
              <a:ext uri="{FF2B5EF4-FFF2-40B4-BE49-F238E27FC236}">
                <a16:creationId xmlns:a16="http://schemas.microsoft.com/office/drawing/2014/main" id="{1C353629-56A1-42EF-813E-0F85CCF5462F}"/>
              </a:ext>
            </a:extLst>
          </p:cNvPr>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dirty="0">
                <a:latin typeface="Times New Roman" panose="02020603050405020304" pitchFamily="18" charset="0"/>
              </a:rPr>
              <a:t>A graph may be planar even if it represents a  3-dimensional object.</a:t>
            </a:r>
          </a:p>
        </p:txBody>
      </p:sp>
      <p:sp>
        <p:nvSpPr>
          <p:cNvPr id="4" name="Rectangle 1">
            <a:extLst>
              <a:ext uri="{FF2B5EF4-FFF2-40B4-BE49-F238E27FC236}">
                <a16:creationId xmlns:a16="http://schemas.microsoft.com/office/drawing/2014/main" id="{1E5CA793-8EDF-4D97-8486-06DB18536450}"/>
              </a:ext>
            </a:extLst>
          </p:cNvPr>
          <p:cNvSpPr>
            <a:spLocks noChangeArrowheads="1"/>
          </p:cNvSpPr>
          <p:nvPr/>
        </p:nvSpPr>
        <p:spPr bwMode="auto">
          <a:xfrm>
            <a:off x="677331" y="3181350"/>
            <a:ext cx="3581400"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Nunito" pitchFamily="2" charset="0"/>
              </a:rPr>
              <a:t>Example – Is the hypercube Q</a:t>
            </a:r>
            <a:r>
              <a:rPr kumimoji="0" lang="en-US" altLang="en-US" sz="600" b="1" i="0" u="none" strike="noStrike" cap="none" normalizeH="0" baseline="0" dirty="0">
                <a:ln>
                  <a:noFill/>
                </a:ln>
                <a:effectLst/>
              </a:rPr>
              <a:t>3</a:t>
            </a:r>
            <a:r>
              <a:rPr kumimoji="0" lang="en-US" altLang="en-US" sz="1500" b="1" i="0" u="none" strike="noStrike" cap="none" normalizeH="0" baseline="0" dirty="0">
                <a:ln>
                  <a:noFill/>
                </a:ln>
                <a:effectLst/>
              </a:rPr>
              <a:t> </a:t>
            </a:r>
            <a:r>
              <a:rPr kumimoji="0" lang="en-US" altLang="en-US" sz="1200" b="1" i="0" u="none" strike="noStrike" cap="none" normalizeH="0" baseline="0" dirty="0">
                <a:ln>
                  <a:noFill/>
                </a:ln>
                <a:effectLst/>
                <a:latin typeface="Nunito" pitchFamily="2" charset="0"/>
              </a:rPr>
              <a:t>planar?</a:t>
            </a:r>
            <a:r>
              <a:rPr kumimoji="0" lang="en-US" altLang="en-US" sz="600" b="1" i="0" u="none" strike="noStrike" cap="none" normalizeH="0" baseline="0" dirty="0">
                <a:ln>
                  <a:noFill/>
                </a:ln>
                <a:effectLst/>
              </a:rPr>
              <a:t> </a:t>
            </a:r>
            <a:endParaRPr kumimoji="0" lang="en-US" altLang="en-US" b="1" i="0" u="none" strike="noStrike" cap="none" normalizeH="0" baseline="0" dirty="0">
              <a:ln>
                <a:noFill/>
              </a:ln>
              <a:effectLst/>
              <a:latin typeface="Arial" panose="020B0604020202020204" pitchFamily="34" charset="0"/>
            </a:endParaRPr>
          </a:p>
        </p:txBody>
      </p:sp>
      <p:sp>
        <p:nvSpPr>
          <p:cNvPr id="5" name="AutoShape 2" descr="Q_{3}">
            <a:extLst>
              <a:ext uri="{FF2B5EF4-FFF2-40B4-BE49-F238E27FC236}">
                <a16:creationId xmlns:a16="http://schemas.microsoft.com/office/drawing/2014/main" id="{FAC077FD-47F9-469E-B7E6-FC293EEE2C08}"/>
              </a:ext>
            </a:extLst>
          </p:cNvPr>
          <p:cNvSpPr>
            <a:spLocks noChangeAspect="1" noChangeArrowheads="1"/>
          </p:cNvSpPr>
          <p:nvPr/>
        </p:nvSpPr>
        <p:spPr bwMode="auto">
          <a:xfrm>
            <a:off x="2743200" y="2943225"/>
            <a:ext cx="92869" cy="23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57915972"/>
      </p:ext>
    </p:extLst>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FA01406-85F4-4F2C-A82E-A98924CB5E79}"/>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pic>
        <p:nvPicPr>
          <p:cNvPr id="9219" name="Picture 21" descr="09_7_04">
            <a:extLst>
              <a:ext uri="{FF2B5EF4-FFF2-40B4-BE49-F238E27FC236}">
                <a16:creationId xmlns:a16="http://schemas.microsoft.com/office/drawing/2014/main" id="{69E69E46-7100-4AF1-B488-4CB4A7A1459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3200400"/>
            <a:ext cx="3810000" cy="2290763"/>
          </a:xfrm>
          <a:noFill/>
        </p:spPr>
      </p:pic>
      <p:sp>
        <p:nvSpPr>
          <p:cNvPr id="198675" name="AutoShape 19">
            <a:extLst>
              <a:ext uri="{FF2B5EF4-FFF2-40B4-BE49-F238E27FC236}">
                <a16:creationId xmlns:a16="http://schemas.microsoft.com/office/drawing/2014/main" id="{EAF43E44-9AF6-4F71-9987-5CCAF23CF93B}"/>
              </a:ext>
            </a:extLst>
          </p:cNvPr>
          <p:cNvSpPr>
            <a:spLocks noChangeArrowheads="1"/>
          </p:cNvSpPr>
          <p:nvPr/>
        </p:nvSpPr>
        <p:spPr bwMode="auto">
          <a:xfrm>
            <a:off x="3962400" y="39624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1" name="Text Box 20">
            <a:extLst>
              <a:ext uri="{FF2B5EF4-FFF2-40B4-BE49-F238E27FC236}">
                <a16:creationId xmlns:a16="http://schemas.microsoft.com/office/drawing/2014/main" id="{1C353629-56A1-42EF-813E-0F85CCF5462F}"/>
              </a:ext>
            </a:extLst>
          </p:cNvPr>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represents a  3-dimensional object.</a:t>
            </a:r>
          </a:p>
        </p:txBody>
      </p:sp>
      <p:pic>
        <p:nvPicPr>
          <p:cNvPr id="9222" name="Picture 23" descr="09_7_05">
            <a:extLst>
              <a:ext uri="{FF2B5EF4-FFF2-40B4-BE49-F238E27FC236}">
                <a16:creationId xmlns:a16="http://schemas.microsoft.com/office/drawing/2014/main" id="{D9F1009C-D460-471C-8B46-701FDF7D37D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3124200"/>
            <a:ext cx="3962400" cy="2343150"/>
          </a:xfr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75"/>
                                        </p:tgtEl>
                                        <p:attrNameLst>
                                          <p:attrName>style.visibility</p:attrName>
                                        </p:attrNameLst>
                                      </p:cBhvr>
                                      <p:to>
                                        <p:strVal val="visible"/>
                                      </p:to>
                                    </p:set>
                                    <p:animEffect transition="in" filter="wipe(left)">
                                      <p:cBhvr>
                                        <p:cTn id="7" dur="500"/>
                                        <p:tgtEl>
                                          <p:spTgt spid="19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5867400"/>
          </a:xfrm>
        </p:spPr>
        <p:txBody>
          <a:bodyPr>
            <a:noAutofit/>
          </a:bodyPr>
          <a:lstStyle/>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Graphs are used to solve many real-life problems. Graphs are used to represent networks.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The networks may include paths in a city or telephone network or circuit network.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Graphs are also used in social networks like </a:t>
            </a:r>
            <a:r>
              <a:rPr lang="en-IN" sz="2400" dirty="0" err="1">
                <a:latin typeface="Times New Roman" pitchFamily="18" charset="0"/>
                <a:cs typeface="Times New Roman" pitchFamily="18" charset="0"/>
              </a:rPr>
              <a:t>linkedIn</a:t>
            </a:r>
            <a:r>
              <a:rPr lang="en-IN" sz="2400" dirty="0">
                <a:latin typeface="Times New Roman" pitchFamily="18" charset="0"/>
                <a:cs typeface="Times New Roman" pitchFamily="18" charset="0"/>
              </a:rPr>
              <a:t>, Facebook.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For example, in Facebook, each person is represented with a vertex(or node). Each node is a structure and contains information like person id, name, gender, locale etc.</a:t>
            </a: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369554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show a graph is planar redraw it with none of its edges crossing.</a:t>
            </a:r>
          </a:p>
        </p:txBody>
      </p:sp>
      <p:pic>
        <p:nvPicPr>
          <p:cNvPr id="4" name="Picture 3"/>
          <p:cNvPicPr>
            <a:picLocks noChangeAspect="1"/>
          </p:cNvPicPr>
          <p:nvPr/>
        </p:nvPicPr>
        <p:blipFill>
          <a:blip r:embed="rId2"/>
          <a:stretch>
            <a:fillRect/>
          </a:stretch>
        </p:blipFill>
        <p:spPr>
          <a:xfrm>
            <a:off x="3352800" y="2286000"/>
            <a:ext cx="1828800" cy="2631150"/>
          </a:xfrm>
          <a:prstGeom prst="rect">
            <a:avLst/>
          </a:prstGeom>
        </p:spPr>
      </p:pic>
    </p:spTree>
    <p:extLst>
      <p:ext uri="{BB962C8B-B14F-4D97-AF65-F5344CB8AC3E}">
        <p14:creationId xmlns:p14="http://schemas.microsoft.com/office/powerpoint/2010/main" val="264752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show a graph is planar redraw it with none of its edges crossing.</a:t>
            </a:r>
          </a:p>
        </p:txBody>
      </p:sp>
      <p:pic>
        <p:nvPicPr>
          <p:cNvPr id="4" name="Picture 3"/>
          <p:cNvPicPr>
            <a:picLocks noChangeAspect="1"/>
          </p:cNvPicPr>
          <p:nvPr/>
        </p:nvPicPr>
        <p:blipFill>
          <a:blip r:embed="rId2"/>
          <a:stretch>
            <a:fillRect/>
          </a:stretch>
        </p:blipFill>
        <p:spPr>
          <a:xfrm>
            <a:off x="628651" y="2390423"/>
            <a:ext cx="1447082" cy="2081961"/>
          </a:xfrm>
          <a:prstGeom prst="rect">
            <a:avLst/>
          </a:prstGeom>
        </p:spPr>
      </p:pic>
      <p:pic>
        <p:nvPicPr>
          <p:cNvPr id="5" name="Picture 4"/>
          <p:cNvPicPr>
            <a:picLocks noChangeAspect="1"/>
          </p:cNvPicPr>
          <p:nvPr/>
        </p:nvPicPr>
        <p:blipFill>
          <a:blip r:embed="rId3"/>
          <a:stretch>
            <a:fillRect/>
          </a:stretch>
        </p:blipFill>
        <p:spPr>
          <a:xfrm>
            <a:off x="3892804" y="2125267"/>
            <a:ext cx="3207071" cy="2347985"/>
          </a:xfrm>
          <a:prstGeom prst="rect">
            <a:avLst/>
          </a:prstGeom>
        </p:spPr>
      </p:pic>
      <p:sp>
        <p:nvSpPr>
          <p:cNvPr id="6" name="Right Arrow 5"/>
          <p:cNvSpPr/>
          <p:nvPr/>
        </p:nvSpPr>
        <p:spPr>
          <a:xfrm>
            <a:off x="2325757" y="3299259"/>
            <a:ext cx="1381539" cy="440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2554357" y="5021746"/>
            <a:ext cx="3644652" cy="300082"/>
          </a:xfrm>
          <a:prstGeom prst="rect">
            <a:avLst/>
          </a:prstGeom>
          <a:noFill/>
        </p:spPr>
        <p:txBody>
          <a:bodyPr wrap="none" rtlCol="0">
            <a:spAutoFit/>
          </a:bodyPr>
          <a:lstStyle/>
          <a:p>
            <a:r>
              <a:rPr lang="en-US" sz="1350" dirty="0"/>
              <a:t>Notice that you can curve lives when you need to</a:t>
            </a:r>
          </a:p>
        </p:txBody>
      </p:sp>
    </p:spTree>
    <p:extLst>
      <p:ext uri="{BB962C8B-B14F-4D97-AF65-F5344CB8AC3E}">
        <p14:creationId xmlns:p14="http://schemas.microsoft.com/office/powerpoint/2010/main" val="38418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B754091-E157-40CF-BECD-14CF2E641FCA}"/>
              </a:ext>
            </a:extLst>
          </p:cNvPr>
          <p:cNvSpPr>
            <a:spLocks noGrp="1" noChangeArrowheads="1"/>
          </p:cNvSpPr>
          <p:nvPr>
            <p:ph type="title"/>
          </p:nvPr>
        </p:nvSpPr>
        <p:spPr>
          <a:xfrm>
            <a:off x="457200" y="152400"/>
            <a:ext cx="8229600" cy="762000"/>
          </a:xfrm>
        </p:spPr>
        <p:txBody>
          <a:bodyPr/>
          <a:lstStyle/>
          <a:p>
            <a:pPr eaLnBrk="1" hangingPunct="1"/>
            <a:r>
              <a:rPr lang="en-US" altLang="en-US">
                <a:latin typeface="Times New Roman" panose="02020603050405020304" pitchFamily="18" charset="0"/>
              </a:rPr>
              <a:t>Planar Graphs</a:t>
            </a:r>
          </a:p>
        </p:txBody>
      </p:sp>
      <p:sp>
        <p:nvSpPr>
          <p:cNvPr id="201731" name="Rectangle 3">
            <a:extLst>
              <a:ext uri="{FF2B5EF4-FFF2-40B4-BE49-F238E27FC236}">
                <a16:creationId xmlns:a16="http://schemas.microsoft.com/office/drawing/2014/main" id="{71814312-0407-41A2-904B-16A1F478DDA6}"/>
              </a:ext>
            </a:extLst>
          </p:cNvPr>
          <p:cNvSpPr>
            <a:spLocks noGrp="1" noChangeArrowheads="1"/>
          </p:cNvSpPr>
          <p:nvPr>
            <p:ph type="body"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We can prove that a particular graph is planar by showing how it can be drawn without any crossings.</a:t>
            </a:r>
          </a:p>
          <a:p>
            <a:pPr eaLnBrk="1" hangingPunct="1">
              <a:lnSpc>
                <a:spcPct val="90000"/>
              </a:lnSpc>
            </a:pPr>
            <a:r>
              <a:rPr lang="en-US" altLang="en-US" sz="3600">
                <a:latin typeface="Times New Roman" panose="02020603050405020304" pitchFamily="18" charset="0"/>
              </a:rPr>
              <a:t>However, not all graphs are planar.</a:t>
            </a:r>
          </a:p>
          <a:p>
            <a:pPr eaLnBrk="1" hangingPunct="1">
              <a:lnSpc>
                <a:spcPct val="90000"/>
              </a:lnSpc>
            </a:pPr>
            <a:r>
              <a:rPr lang="en-US" altLang="en-US" sz="3600">
                <a:latin typeface="Times New Roman" panose="02020603050405020304" pitchFamily="18" charset="0"/>
              </a:rPr>
              <a:t>It may be difficult to show that a graph is nonplanar.  We would have to show that there is </a:t>
            </a:r>
            <a:r>
              <a:rPr lang="en-US" altLang="en-US" sz="3600" i="1">
                <a:latin typeface="Times New Roman" panose="02020603050405020304" pitchFamily="18" charset="0"/>
              </a:rPr>
              <a:t>no way</a:t>
            </a:r>
            <a:r>
              <a:rPr lang="en-US" altLang="en-US" sz="3600">
                <a:latin typeface="Times New Roman" panose="02020603050405020304" pitchFamily="18" charset="0"/>
              </a:rPr>
              <a:t> to draw the graph without any edges crossing.</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 calcmode="lin" valueType="num">
                                      <p:cBhvr additive="base">
                                        <p:cTn id="7" dur="500" fill="hold"/>
                                        <p:tgtEl>
                                          <p:spTgt spid="20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 calcmode="lin" valueType="num">
                                      <p:cBhvr additive="base">
                                        <p:cTn id="13" dur="500" fill="hold"/>
                                        <p:tgtEl>
                                          <p:spTgt spid="20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1">
                                            <p:txEl>
                                              <p:pRg st="2" end="2"/>
                                            </p:txEl>
                                          </p:spTgt>
                                        </p:tgtEl>
                                        <p:attrNameLst>
                                          <p:attrName>style.visibility</p:attrName>
                                        </p:attrNameLst>
                                      </p:cBhvr>
                                      <p:to>
                                        <p:strVal val="visible"/>
                                      </p:to>
                                    </p:set>
                                    <p:anim calcmode="lin" valueType="num">
                                      <p:cBhvr additive="base">
                                        <p:cTn id="19" dur="500" fill="hold"/>
                                        <p:tgtEl>
                                          <p:spTgt spid="20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17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E631457-F0F9-4D09-9993-B6FDC4DBB5BC}"/>
              </a:ext>
            </a:extLst>
          </p:cNvPr>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Regions</a:t>
            </a:r>
          </a:p>
        </p:txBody>
      </p:sp>
      <p:sp>
        <p:nvSpPr>
          <p:cNvPr id="11267" name="Rectangle 3">
            <a:extLst>
              <a:ext uri="{FF2B5EF4-FFF2-40B4-BE49-F238E27FC236}">
                <a16:creationId xmlns:a16="http://schemas.microsoft.com/office/drawing/2014/main" id="{C4530624-CA4E-4741-B9E6-70D03DB71402}"/>
              </a:ext>
            </a:extLst>
          </p:cNvPr>
          <p:cNvSpPr>
            <a:spLocks noGrp="1" noChangeArrowheads="1"/>
          </p:cNvSpPr>
          <p:nvPr>
            <p:ph type="body" idx="1"/>
          </p:nvPr>
        </p:nvSpPr>
        <p:spPr>
          <a:xfrm>
            <a:off x="228600" y="1219200"/>
            <a:ext cx="8610600" cy="2590800"/>
          </a:xfrm>
        </p:spPr>
        <p:txBody>
          <a:bodyPr/>
          <a:lstStyle/>
          <a:p>
            <a:pPr eaLnBrk="1" hangingPunct="1">
              <a:lnSpc>
                <a:spcPct val="90000"/>
              </a:lnSpc>
            </a:pPr>
            <a:r>
              <a:rPr lang="en-US" altLang="en-US" sz="3600">
                <a:latin typeface="Times New Roman" panose="02020603050405020304" pitchFamily="18" charset="0"/>
              </a:rPr>
              <a:t>Euler showed that all planar representations of a graph split the plane into the same number of </a:t>
            </a:r>
            <a:r>
              <a:rPr lang="en-US" altLang="en-US" sz="3600" i="1">
                <a:latin typeface="Times New Roman" panose="02020603050405020304" pitchFamily="18" charset="0"/>
              </a:rPr>
              <a:t>regions</a:t>
            </a:r>
            <a:r>
              <a:rPr lang="en-US" altLang="en-US" sz="3600">
                <a:latin typeface="Times New Roman" panose="02020603050405020304" pitchFamily="18" charset="0"/>
              </a:rPr>
              <a:t>, including an unbounded region.</a:t>
            </a:r>
          </a:p>
        </p:txBody>
      </p:sp>
      <p:grpSp>
        <p:nvGrpSpPr>
          <p:cNvPr id="11268" name="Group 4">
            <a:extLst>
              <a:ext uri="{FF2B5EF4-FFF2-40B4-BE49-F238E27FC236}">
                <a16:creationId xmlns:a16="http://schemas.microsoft.com/office/drawing/2014/main" id="{23B37B5C-BEE7-4463-929D-A5FD8EEC8A6E}"/>
              </a:ext>
            </a:extLst>
          </p:cNvPr>
          <p:cNvGrpSpPr>
            <a:grpSpLocks/>
          </p:cNvGrpSpPr>
          <p:nvPr/>
        </p:nvGrpSpPr>
        <p:grpSpPr bwMode="auto">
          <a:xfrm>
            <a:off x="2133600" y="3429000"/>
            <a:ext cx="3521075" cy="2565400"/>
            <a:chOff x="1046" y="2704"/>
            <a:chExt cx="1690" cy="1088"/>
          </a:xfrm>
        </p:grpSpPr>
        <p:sp>
          <p:nvSpPr>
            <p:cNvPr id="11269" name="Rectangle 5">
              <a:extLst>
                <a:ext uri="{FF2B5EF4-FFF2-40B4-BE49-F238E27FC236}">
                  <a16:creationId xmlns:a16="http://schemas.microsoft.com/office/drawing/2014/main" id="{EE9D0376-6595-4A6D-96B9-0329D49B46EB}"/>
                </a:ext>
              </a:extLst>
            </p:cNvPr>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0" name="Line 6">
              <a:extLst>
                <a:ext uri="{FF2B5EF4-FFF2-40B4-BE49-F238E27FC236}">
                  <a16:creationId xmlns:a16="http://schemas.microsoft.com/office/drawing/2014/main" id="{94F4CF7A-095B-4CCD-B93A-E28337C84D1E}"/>
                </a:ext>
              </a:extLst>
            </p:cNvPr>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1" name="Oval 7">
              <a:extLst>
                <a:ext uri="{FF2B5EF4-FFF2-40B4-BE49-F238E27FC236}">
                  <a16:creationId xmlns:a16="http://schemas.microsoft.com/office/drawing/2014/main" id="{31C3F1B1-4127-49BE-982B-118FA5FC8B2C}"/>
                </a:ext>
              </a:extLst>
            </p:cNvPr>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2" name="Oval 8">
              <a:extLst>
                <a:ext uri="{FF2B5EF4-FFF2-40B4-BE49-F238E27FC236}">
                  <a16:creationId xmlns:a16="http://schemas.microsoft.com/office/drawing/2014/main" id="{E4062A53-6903-4F5D-9BF3-19B7D9BB92B1}"/>
                </a:ext>
              </a:extLst>
            </p:cNvPr>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3" name="Oval 9">
              <a:extLst>
                <a:ext uri="{FF2B5EF4-FFF2-40B4-BE49-F238E27FC236}">
                  <a16:creationId xmlns:a16="http://schemas.microsoft.com/office/drawing/2014/main" id="{4751AF60-DF08-4039-82EE-1DC1BB5EB359}"/>
                </a:ext>
              </a:extLst>
            </p:cNvPr>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4" name="Oval 10">
              <a:extLst>
                <a:ext uri="{FF2B5EF4-FFF2-40B4-BE49-F238E27FC236}">
                  <a16:creationId xmlns:a16="http://schemas.microsoft.com/office/drawing/2014/main" id="{34CE10C1-3517-434F-822B-9481257FF18C}"/>
                </a:ext>
              </a:extLst>
            </p:cNvPr>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5" name="Freeform 11">
              <a:extLst>
                <a:ext uri="{FF2B5EF4-FFF2-40B4-BE49-F238E27FC236}">
                  <a16:creationId xmlns:a16="http://schemas.microsoft.com/office/drawing/2014/main" id="{B9C69F41-16A4-4422-9F18-B3600A9AB9E9}"/>
                </a:ext>
              </a:extLst>
            </p:cNvPr>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1276" name="Text Box 12">
              <a:extLst>
                <a:ext uri="{FF2B5EF4-FFF2-40B4-BE49-F238E27FC236}">
                  <a16:creationId xmlns:a16="http://schemas.microsoft.com/office/drawing/2014/main" id="{FD44DE4B-CF2F-4ACD-B2FE-DCC9FFCF7897}"/>
                </a:ext>
              </a:extLst>
            </p:cNvPr>
            <p:cNvSpPr txBox="1">
              <a:spLocks noChangeArrowheads="1"/>
            </p:cNvSpPr>
            <p:nvPr/>
          </p:nvSpPr>
          <p:spPr bwMode="auto">
            <a:xfrm>
              <a:off x="1046" y="3005"/>
              <a:ext cx="1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4</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3</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2</a:t>
              </a:r>
              <a:endParaRPr lang="en-US" altLang="en-US" sz="2400">
                <a:solidFill>
                  <a:schemeClr val="tx2"/>
                </a:solidFill>
                <a:latin typeface="Bookman Old Style" panose="02050604050505020204" pitchFamily="18" charset="0"/>
              </a:endParaRPr>
            </a:p>
            <a:p>
              <a:pPr algn="l"/>
              <a:endParaRPr lang="en-US" altLang="en-US" sz="2400">
                <a:solidFill>
                  <a:schemeClr val="tx2"/>
                </a:solidFill>
                <a:latin typeface="Bookman Old Style" panose="02050604050505020204" pitchFamily="18" charset="0"/>
              </a:endParaRPr>
            </a:p>
            <a:p>
              <a:pPr algn="l"/>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1</a:t>
              </a:r>
              <a:endParaRPr lang="en-US" altLang="en-US" sz="2400">
                <a:solidFill>
                  <a:schemeClr val="tx2"/>
                </a:solidFill>
                <a:latin typeface="Bookman Old Style" panose="020506040505050202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6003E28-462C-42F4-BDB1-EA573C12D2ED}"/>
              </a:ext>
            </a:extLst>
          </p:cNvPr>
          <p:cNvSpPr>
            <a:spLocks noGrp="1" noChangeArrowheads="1"/>
          </p:cNvSpPr>
          <p:nvPr>
            <p:ph type="title"/>
          </p:nvPr>
        </p:nvSpPr>
        <p:spPr>
          <a:xfrm>
            <a:off x="457200" y="152400"/>
            <a:ext cx="8229600" cy="762000"/>
          </a:xfrm>
        </p:spPr>
        <p:txBody>
          <a:bodyPr/>
          <a:lstStyle/>
          <a:p>
            <a:pPr eaLnBrk="1" hangingPunct="1"/>
            <a:r>
              <a:rPr lang="en-US" altLang="en-US">
                <a:latin typeface="Times New Roman" panose="02020603050405020304" pitchFamily="18" charset="0"/>
              </a:rPr>
              <a:t>Regions</a:t>
            </a:r>
          </a:p>
        </p:txBody>
      </p:sp>
      <p:sp>
        <p:nvSpPr>
          <p:cNvPr id="19459" name="Rectangle 3">
            <a:extLst>
              <a:ext uri="{FF2B5EF4-FFF2-40B4-BE49-F238E27FC236}">
                <a16:creationId xmlns:a16="http://schemas.microsoft.com/office/drawing/2014/main" id="{6B3DD92C-AFD9-4672-B575-F1F096676B96}"/>
              </a:ext>
            </a:extLst>
          </p:cNvPr>
          <p:cNvSpPr>
            <a:spLocks noGrp="1" noChangeArrowheads="1"/>
          </p:cNvSpPr>
          <p:nvPr>
            <p:ph type="body" idx="1"/>
          </p:nvPr>
        </p:nvSpPr>
        <p:spPr>
          <a:xfrm>
            <a:off x="228600" y="1295400"/>
            <a:ext cx="8610600" cy="3733800"/>
          </a:xfrm>
        </p:spPr>
        <p:txBody>
          <a:bodyPr/>
          <a:lstStyle/>
          <a:p>
            <a:pPr eaLnBrk="1" hangingPunct="1"/>
            <a:r>
              <a:rPr lang="en-US" altLang="en-US" sz="3600">
                <a:latin typeface="Times New Roman" panose="02020603050405020304" pitchFamily="18" charset="0"/>
              </a:rPr>
              <a:t>Euler devised a formula for expressing the relationship between the number of vertices, edges, and regions of a planar graph.</a:t>
            </a:r>
          </a:p>
          <a:p>
            <a:pPr eaLnBrk="1" hangingPunct="1"/>
            <a:r>
              <a:rPr lang="en-US" altLang="en-US" sz="3600">
                <a:latin typeface="Times New Roman" panose="02020603050405020304" pitchFamily="18" charset="0"/>
              </a:rPr>
              <a:t>These </a:t>
            </a:r>
            <a:r>
              <a:rPr lang="en-US" altLang="en-US" sz="3600" i="1">
                <a:latin typeface="Times New Roman" panose="02020603050405020304" pitchFamily="18" charset="0"/>
              </a:rPr>
              <a:t>may</a:t>
            </a:r>
            <a:r>
              <a:rPr lang="en-US" altLang="en-US" sz="3600">
                <a:latin typeface="Times New Roman" panose="02020603050405020304" pitchFamily="18" charset="0"/>
              </a:rPr>
              <a:t> help us determine if a graph can be planar or not.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8AB03BD-E6E5-426A-AD1F-44FC01718529}"/>
              </a:ext>
            </a:extLst>
          </p:cNvPr>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a:t>
            </a:r>
          </a:p>
        </p:txBody>
      </p:sp>
      <p:sp>
        <p:nvSpPr>
          <p:cNvPr id="20483" name="Rectangle 3">
            <a:extLst>
              <a:ext uri="{FF2B5EF4-FFF2-40B4-BE49-F238E27FC236}">
                <a16:creationId xmlns:a16="http://schemas.microsoft.com/office/drawing/2014/main" id="{E0ACC5DF-C142-475E-8076-5DF0E9E7255E}"/>
              </a:ext>
            </a:extLst>
          </p:cNvPr>
          <p:cNvSpPr>
            <a:spLocks noGrp="1" noChangeArrowheads="1"/>
          </p:cNvSpPr>
          <p:nvPr>
            <p:ph type="body" idx="1"/>
          </p:nvPr>
        </p:nvSpPr>
        <p:spPr>
          <a:xfrm>
            <a:off x="228600" y="1371600"/>
            <a:ext cx="8534400" cy="2819400"/>
          </a:xfrm>
        </p:spPr>
        <p:txBody>
          <a:bodyPr/>
          <a:lstStyle/>
          <a:p>
            <a:pPr eaLnBrk="1" hangingPunct="1"/>
            <a:r>
              <a:rPr lang="en-US" altLang="en-US" sz="3600">
                <a:latin typeface="Times New Roman" panose="02020603050405020304" pitchFamily="18" charset="0"/>
              </a:rPr>
              <a:t>Let </a:t>
            </a:r>
            <a:r>
              <a:rPr lang="en-US" altLang="en-US" sz="3600" i="1">
                <a:latin typeface="Times New Roman" panose="02020603050405020304" pitchFamily="18" charset="0"/>
              </a:rPr>
              <a:t>G</a:t>
            </a:r>
            <a:r>
              <a:rPr lang="en-US" altLang="en-US" sz="3600">
                <a:latin typeface="Times New Roman" panose="02020603050405020304" pitchFamily="18" charset="0"/>
              </a:rPr>
              <a:t> be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Let </a:t>
            </a:r>
            <a:r>
              <a:rPr lang="en-US" altLang="en-US" sz="3600" i="1">
                <a:latin typeface="Times New Roman" panose="02020603050405020304" pitchFamily="18" charset="0"/>
              </a:rPr>
              <a:t>r</a:t>
            </a:r>
            <a:r>
              <a:rPr lang="en-US" altLang="en-US" sz="3600">
                <a:latin typeface="Times New Roman" panose="02020603050405020304" pitchFamily="18" charset="0"/>
              </a:rPr>
              <a:t> be the number of regions in a planar representation of </a:t>
            </a:r>
            <a:r>
              <a:rPr lang="en-US" altLang="en-US" sz="3600" i="1">
                <a:latin typeface="Times New Roman" panose="02020603050405020304" pitchFamily="18" charset="0"/>
              </a:rPr>
              <a:t>G</a:t>
            </a:r>
            <a:r>
              <a:rPr lang="en-US" altLang="en-US" sz="3600">
                <a:latin typeface="Times New Roman" panose="02020603050405020304" pitchFamily="18" charset="0"/>
              </a:rPr>
              <a:t>. Then </a:t>
            </a:r>
            <a:r>
              <a:rPr lang="en-US" altLang="en-US" sz="3600" i="1">
                <a:solidFill>
                  <a:schemeClr val="tx2"/>
                </a:solidFill>
                <a:latin typeface="Times New Roman" panose="02020603050405020304" pitchFamily="18" charset="0"/>
              </a:rPr>
              <a:t>r</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e</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v</a:t>
            </a:r>
            <a:r>
              <a:rPr lang="en-US" altLang="en-US" sz="3600">
                <a:solidFill>
                  <a:schemeClr val="tx2"/>
                </a:solidFill>
                <a:latin typeface="Times New Roman" panose="02020603050405020304" pitchFamily="18" charset="0"/>
              </a:rPr>
              <a:t> + 2</a:t>
            </a:r>
            <a:r>
              <a:rPr lang="en-US" altLang="en-US" sz="3600" b="1">
                <a:latin typeface="Times New Roman" panose="02020603050405020304" pitchFamily="18" charset="0"/>
              </a:rPr>
              <a:t>.</a:t>
            </a:r>
          </a:p>
        </p:txBody>
      </p:sp>
      <p:sp>
        <p:nvSpPr>
          <p:cNvPr id="89092" name="Text Box 4">
            <a:extLst>
              <a:ext uri="{FF2B5EF4-FFF2-40B4-BE49-F238E27FC236}">
                <a16:creationId xmlns:a16="http://schemas.microsoft.com/office/drawing/2014/main" id="{26947DDE-6E41-4223-AB6B-37FDDEF17D38}"/>
              </a:ext>
            </a:extLst>
          </p:cNvPr>
          <p:cNvSpPr txBox="1">
            <a:spLocks noChangeArrowheads="1"/>
          </p:cNvSpPr>
          <p:nvPr/>
        </p:nvSpPr>
        <p:spPr bwMode="auto">
          <a:xfrm>
            <a:off x="4191000" y="4648200"/>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latin typeface="Times New Roman" panose="02020603050405020304" pitchFamily="18" charset="0"/>
              </a:rPr>
              <a:t># of edges, </a:t>
            </a:r>
            <a:r>
              <a:rPr lang="en-US" altLang="en-US" sz="2800" i="1">
                <a:latin typeface="Times New Roman" panose="02020603050405020304" pitchFamily="18" charset="0"/>
              </a:rPr>
              <a:t>e</a:t>
            </a:r>
            <a:r>
              <a:rPr lang="en-US" altLang="en-US" sz="2800">
                <a:latin typeface="Times New Roman" panose="02020603050405020304" pitchFamily="18" charset="0"/>
              </a:rPr>
              <a:t> = 6</a:t>
            </a:r>
          </a:p>
          <a:p>
            <a:pPr algn="l"/>
            <a:r>
              <a:rPr lang="en-US" altLang="en-US" sz="2800">
                <a:latin typeface="Times New Roman" panose="02020603050405020304" pitchFamily="18" charset="0"/>
              </a:rPr>
              <a:t># of vertices, </a:t>
            </a:r>
            <a:r>
              <a:rPr lang="en-US" altLang="en-US" sz="2800" i="1">
                <a:latin typeface="Times New Roman" panose="02020603050405020304" pitchFamily="18" charset="0"/>
              </a:rPr>
              <a:t>v</a:t>
            </a:r>
            <a:r>
              <a:rPr lang="en-US" altLang="en-US" sz="2800">
                <a:latin typeface="Times New Roman" panose="02020603050405020304" pitchFamily="18" charset="0"/>
              </a:rPr>
              <a:t> = 4</a:t>
            </a:r>
          </a:p>
          <a:p>
            <a:pPr algn="l"/>
            <a:r>
              <a:rPr lang="en-US" altLang="en-US" sz="2800">
                <a:latin typeface="Times New Roman" panose="02020603050405020304" pitchFamily="18" charset="0"/>
              </a:rPr>
              <a:t># of regions, </a:t>
            </a:r>
            <a:r>
              <a:rPr lang="en-US" altLang="en-US" sz="2800" i="1">
                <a:latin typeface="Times New Roman" panose="02020603050405020304" pitchFamily="18" charset="0"/>
              </a:rPr>
              <a:t>r</a:t>
            </a:r>
            <a:r>
              <a:rPr lang="en-US" altLang="en-US" sz="2800">
                <a:latin typeface="Times New Roman" panose="02020603050405020304" pitchFamily="18" charset="0"/>
              </a:rPr>
              <a:t> = </a:t>
            </a:r>
            <a:r>
              <a:rPr lang="en-US" altLang="en-US" sz="2800" i="1">
                <a:latin typeface="Times New Roman" panose="02020603050405020304" pitchFamily="18" charset="0"/>
              </a:rPr>
              <a:t>e</a:t>
            </a:r>
            <a:r>
              <a:rPr lang="en-US" altLang="en-US" sz="2800">
                <a:latin typeface="Times New Roman" panose="02020603050405020304" pitchFamily="18" charset="0"/>
              </a:rPr>
              <a:t> - </a:t>
            </a:r>
            <a:r>
              <a:rPr lang="en-US" altLang="en-US" sz="2800" i="1">
                <a:latin typeface="Times New Roman" panose="02020603050405020304" pitchFamily="18" charset="0"/>
              </a:rPr>
              <a:t>v</a:t>
            </a:r>
            <a:r>
              <a:rPr lang="en-US" altLang="en-US" sz="2800">
                <a:latin typeface="Times New Roman" panose="02020603050405020304" pitchFamily="18" charset="0"/>
              </a:rPr>
              <a:t> + 2 = 4</a:t>
            </a:r>
          </a:p>
        </p:txBody>
      </p:sp>
      <p:grpSp>
        <p:nvGrpSpPr>
          <p:cNvPr id="2" name="Group 5">
            <a:extLst>
              <a:ext uri="{FF2B5EF4-FFF2-40B4-BE49-F238E27FC236}">
                <a16:creationId xmlns:a16="http://schemas.microsoft.com/office/drawing/2014/main" id="{68EACBD5-AC31-4698-ACB8-46DA550A61E5}"/>
              </a:ext>
            </a:extLst>
          </p:cNvPr>
          <p:cNvGrpSpPr>
            <a:grpSpLocks/>
          </p:cNvGrpSpPr>
          <p:nvPr/>
        </p:nvGrpSpPr>
        <p:grpSpPr bwMode="auto">
          <a:xfrm>
            <a:off x="533400" y="3962400"/>
            <a:ext cx="2987675" cy="2133600"/>
            <a:chOff x="1046" y="2704"/>
            <a:chExt cx="1690" cy="1088"/>
          </a:xfrm>
        </p:grpSpPr>
        <p:sp>
          <p:nvSpPr>
            <p:cNvPr id="20486" name="Rectangle 6">
              <a:extLst>
                <a:ext uri="{FF2B5EF4-FFF2-40B4-BE49-F238E27FC236}">
                  <a16:creationId xmlns:a16="http://schemas.microsoft.com/office/drawing/2014/main" id="{545DC147-9929-4D9A-986B-4E91F434FBF8}"/>
                </a:ext>
              </a:extLst>
            </p:cNvPr>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Line 7">
              <a:extLst>
                <a:ext uri="{FF2B5EF4-FFF2-40B4-BE49-F238E27FC236}">
                  <a16:creationId xmlns:a16="http://schemas.microsoft.com/office/drawing/2014/main" id="{737D9022-A6EA-4F64-8FEF-C19FC301F71A}"/>
                </a:ext>
              </a:extLst>
            </p:cNvPr>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8" name="Oval 8">
              <a:extLst>
                <a:ext uri="{FF2B5EF4-FFF2-40B4-BE49-F238E27FC236}">
                  <a16:creationId xmlns:a16="http://schemas.microsoft.com/office/drawing/2014/main" id="{0C727721-A9DD-4622-B22C-241B0C69D111}"/>
                </a:ext>
              </a:extLst>
            </p:cNvPr>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Oval 9">
              <a:extLst>
                <a:ext uri="{FF2B5EF4-FFF2-40B4-BE49-F238E27FC236}">
                  <a16:creationId xmlns:a16="http://schemas.microsoft.com/office/drawing/2014/main" id="{64DFD961-1332-436B-8952-32CCC2E78E34}"/>
                </a:ext>
              </a:extLst>
            </p:cNvPr>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Oval 10">
              <a:extLst>
                <a:ext uri="{FF2B5EF4-FFF2-40B4-BE49-F238E27FC236}">
                  <a16:creationId xmlns:a16="http://schemas.microsoft.com/office/drawing/2014/main" id="{4442825E-C22B-4023-883B-8DD41F76A38A}"/>
                </a:ext>
              </a:extLst>
            </p:cNvPr>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Oval 11">
              <a:extLst>
                <a:ext uri="{FF2B5EF4-FFF2-40B4-BE49-F238E27FC236}">
                  <a16:creationId xmlns:a16="http://schemas.microsoft.com/office/drawing/2014/main" id="{67A9A290-0B8A-4055-AB85-6E56A640DAE3}"/>
                </a:ext>
              </a:extLst>
            </p:cNvPr>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Freeform 12">
              <a:extLst>
                <a:ext uri="{FF2B5EF4-FFF2-40B4-BE49-F238E27FC236}">
                  <a16:creationId xmlns:a16="http://schemas.microsoft.com/office/drawing/2014/main" id="{E1E91A90-1076-44C9-9A9B-72AB4186053F}"/>
                </a:ext>
              </a:extLst>
            </p:cNvPr>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493" name="Text Box 13">
              <a:extLst>
                <a:ext uri="{FF2B5EF4-FFF2-40B4-BE49-F238E27FC236}">
                  <a16:creationId xmlns:a16="http://schemas.microsoft.com/office/drawing/2014/main" id="{EF647D8B-07A1-4CE8-A47E-2DC311794938}"/>
                </a:ext>
              </a:extLst>
            </p:cNvPr>
            <p:cNvSpPr txBox="1">
              <a:spLocks noChangeArrowheads="1"/>
            </p:cNvSpPr>
            <p:nvPr/>
          </p:nvSpPr>
          <p:spPr bwMode="auto">
            <a:xfrm>
              <a:off x="1046" y="3034"/>
              <a:ext cx="149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4</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3</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2</a:t>
              </a:r>
              <a:endParaRPr lang="en-US" altLang="en-US" sz="2000">
                <a:solidFill>
                  <a:schemeClr val="tx2"/>
                </a:solidFill>
                <a:latin typeface="Bookman Old Style" panose="02050604050505020204" pitchFamily="18" charset="0"/>
              </a:endParaRPr>
            </a:p>
            <a:p>
              <a:pPr algn="l"/>
              <a:endParaRPr lang="en-US" altLang="en-US" sz="2000">
                <a:solidFill>
                  <a:schemeClr val="tx2"/>
                </a:solidFill>
                <a:latin typeface="Bookman Old Style" panose="02050604050505020204" pitchFamily="18" charset="0"/>
              </a:endParaRPr>
            </a:p>
            <a:p>
              <a:pPr algn="l"/>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1</a:t>
              </a:r>
              <a:endParaRPr lang="en-US" altLang="en-US" sz="2000">
                <a:solidFill>
                  <a:schemeClr val="tx2"/>
                </a:solidFill>
                <a:latin typeface="Bookman Old Style" panose="020506040505050202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9092">
                                            <p:txEl>
                                              <p:pRg st="0" end="0"/>
                                            </p:txEl>
                                          </p:spTgt>
                                        </p:tgtEl>
                                        <p:attrNameLst>
                                          <p:attrName>style.visibility</p:attrName>
                                        </p:attrNameLst>
                                      </p:cBhvr>
                                      <p:to>
                                        <p:strVal val="visible"/>
                                      </p:to>
                                    </p:set>
                                    <p:anim calcmode="lin" valueType="num">
                                      <p:cBhvr additive="base">
                                        <p:cTn id="12" dur="500" fill="hold"/>
                                        <p:tgtEl>
                                          <p:spTgt spid="8909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9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092">
                                            <p:txEl>
                                              <p:pRg st="1" end="1"/>
                                            </p:txEl>
                                          </p:spTgt>
                                        </p:tgtEl>
                                        <p:attrNameLst>
                                          <p:attrName>style.visibility</p:attrName>
                                        </p:attrNameLst>
                                      </p:cBhvr>
                                      <p:to>
                                        <p:strVal val="visible"/>
                                      </p:to>
                                    </p:set>
                                    <p:anim calcmode="lin" valueType="num">
                                      <p:cBhvr additive="base">
                                        <p:cTn id="18" dur="500" fill="hold"/>
                                        <p:tgtEl>
                                          <p:spTgt spid="8909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9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9092">
                                            <p:txEl>
                                              <p:pRg st="2" end="2"/>
                                            </p:txEl>
                                          </p:spTgt>
                                        </p:tgtEl>
                                        <p:attrNameLst>
                                          <p:attrName>style.visibility</p:attrName>
                                        </p:attrNameLst>
                                      </p:cBhvr>
                                      <p:to>
                                        <p:strVal val="visible"/>
                                      </p:to>
                                    </p:set>
                                    <p:anim calcmode="lin" valueType="num">
                                      <p:cBhvr additive="base">
                                        <p:cTn id="24" dur="500" fill="hold"/>
                                        <p:tgtEl>
                                          <p:spTgt spid="8909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90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F3DD3D6-C678-471A-8B69-B96E3AC09B64}"/>
              </a:ext>
            </a:extLst>
          </p:cNvPr>
          <p:cNvSpPr>
            <a:spLocks noGrp="1" noChangeArrowheads="1"/>
          </p:cNvSpPr>
          <p:nvPr>
            <p:ph type="title"/>
          </p:nvPr>
        </p:nvSpPr>
        <p:spPr>
          <a:xfrm>
            <a:off x="457200" y="152400"/>
            <a:ext cx="8229600" cy="990600"/>
          </a:xfrm>
        </p:spPr>
        <p:txBody>
          <a:bodyPr/>
          <a:lstStyle/>
          <a:p>
            <a:pPr eaLnBrk="1" hangingPunct="1"/>
            <a:r>
              <a:rPr lang="en-US" altLang="en-US">
                <a:latin typeface="Times New Roman" panose="02020603050405020304" pitchFamily="18" charset="0"/>
              </a:rPr>
              <a:t>Euler’s Formula (Cont.)</a:t>
            </a:r>
          </a:p>
        </p:txBody>
      </p:sp>
      <p:sp>
        <p:nvSpPr>
          <p:cNvPr id="90115" name="Rectangle 3">
            <a:extLst>
              <a:ext uri="{FF2B5EF4-FFF2-40B4-BE49-F238E27FC236}">
                <a16:creationId xmlns:a16="http://schemas.microsoft.com/office/drawing/2014/main" id="{F1680732-C25D-4FD2-9B48-F18D94D28E53}"/>
              </a:ext>
            </a:extLst>
          </p:cNvPr>
          <p:cNvSpPr>
            <a:spLocks noGrp="1" noChangeArrowheads="1"/>
          </p:cNvSpPr>
          <p:nvPr>
            <p:ph type="body" idx="1"/>
          </p:nvPr>
        </p:nvSpPr>
        <p:spPr>
          <a:xfrm>
            <a:off x="228600" y="1447800"/>
            <a:ext cx="8610600" cy="2514600"/>
          </a:xfrm>
        </p:spPr>
        <p:txBody>
          <a:bodyPr/>
          <a:lstStyle/>
          <a:p>
            <a:pPr eaLnBrk="1" hangingPunct="1"/>
            <a:r>
              <a:rPr lang="en-US" altLang="en-US" sz="3600">
                <a:solidFill>
                  <a:schemeClr val="tx2"/>
                </a:solidFill>
                <a:latin typeface="Times New Roman" panose="02020603050405020304" pitchFamily="18" charset="0"/>
              </a:rPr>
              <a:t>Corollary 1:</a:t>
            </a:r>
            <a:r>
              <a:rPr lang="en-US" altLang="en-US" sz="3600">
                <a:latin typeface="Times New Roman" panose="02020603050405020304" pitchFamily="18" charset="0"/>
              </a:rPr>
              <a:t> If </a:t>
            </a:r>
            <a:r>
              <a:rPr lang="en-US" altLang="en-US" sz="3600" i="1">
                <a:latin typeface="Times New Roman" panose="02020603050405020304" pitchFamily="18" charset="0"/>
              </a:rPr>
              <a:t>G</a:t>
            </a:r>
            <a:r>
              <a:rPr lang="en-US" altLang="en-US" sz="3600">
                <a:latin typeface="Times New Roman" panose="02020603050405020304" pitchFamily="18" charset="0"/>
              </a:rPr>
              <a:t> is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where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3</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- 6.</a:t>
            </a:r>
          </a:p>
          <a:p>
            <a:pPr eaLnBrk="1" hangingPunct="1"/>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5 </a:t>
            </a:r>
            <a:r>
              <a:rPr lang="en-US" altLang="en-US" sz="3600">
                <a:latin typeface="Times New Roman" panose="02020603050405020304" pitchFamily="18" charset="0"/>
              </a:rPr>
              <a:t>planar?</a:t>
            </a:r>
          </a:p>
        </p:txBody>
      </p:sp>
      <p:grpSp>
        <p:nvGrpSpPr>
          <p:cNvPr id="2" name="Group 4">
            <a:extLst>
              <a:ext uri="{FF2B5EF4-FFF2-40B4-BE49-F238E27FC236}">
                <a16:creationId xmlns:a16="http://schemas.microsoft.com/office/drawing/2014/main" id="{BF1A9D34-51B5-4ED5-B973-228416C04FF0}"/>
              </a:ext>
            </a:extLst>
          </p:cNvPr>
          <p:cNvGrpSpPr>
            <a:grpSpLocks/>
          </p:cNvGrpSpPr>
          <p:nvPr/>
        </p:nvGrpSpPr>
        <p:grpSpPr bwMode="auto">
          <a:xfrm>
            <a:off x="4724400" y="3276600"/>
            <a:ext cx="3810000" cy="3276600"/>
            <a:chOff x="1023" y="2663"/>
            <a:chExt cx="1146" cy="1089"/>
          </a:xfrm>
        </p:grpSpPr>
        <p:sp>
          <p:nvSpPr>
            <p:cNvPr id="21510" name="Oval 5">
              <a:extLst>
                <a:ext uri="{FF2B5EF4-FFF2-40B4-BE49-F238E27FC236}">
                  <a16:creationId xmlns:a16="http://schemas.microsoft.com/office/drawing/2014/main" id="{F2034BE3-84B9-4C45-A394-24EC7FCA3226}"/>
                </a:ext>
              </a:extLst>
            </p:cNvPr>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Oval 6">
              <a:extLst>
                <a:ext uri="{FF2B5EF4-FFF2-40B4-BE49-F238E27FC236}">
                  <a16:creationId xmlns:a16="http://schemas.microsoft.com/office/drawing/2014/main" id="{9C955BC3-D924-4D8D-BEBE-A847B464FFEB}"/>
                </a:ext>
              </a:extLst>
            </p:cNvPr>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2" name="AutoShape 7">
              <a:extLst>
                <a:ext uri="{FF2B5EF4-FFF2-40B4-BE49-F238E27FC236}">
                  <a16:creationId xmlns:a16="http://schemas.microsoft.com/office/drawing/2014/main" id="{D9526424-18A8-4B8E-B9E8-A377DA6F2124}"/>
                </a:ext>
              </a:extLst>
            </p:cNvPr>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Line 8">
              <a:extLst>
                <a:ext uri="{FF2B5EF4-FFF2-40B4-BE49-F238E27FC236}">
                  <a16:creationId xmlns:a16="http://schemas.microsoft.com/office/drawing/2014/main" id="{D9A37A7C-AF9D-459F-9A16-32F4CEE026D8}"/>
                </a:ext>
              </a:extLst>
            </p:cNvPr>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4" name="Line 9">
              <a:extLst>
                <a:ext uri="{FF2B5EF4-FFF2-40B4-BE49-F238E27FC236}">
                  <a16:creationId xmlns:a16="http://schemas.microsoft.com/office/drawing/2014/main" id="{442EBDEB-9ADE-4913-94D5-D6E12651CE44}"/>
                </a:ext>
              </a:extLst>
            </p:cNvPr>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5" name="Line 10">
              <a:extLst>
                <a:ext uri="{FF2B5EF4-FFF2-40B4-BE49-F238E27FC236}">
                  <a16:creationId xmlns:a16="http://schemas.microsoft.com/office/drawing/2014/main" id="{07C92139-F3CD-4A00-9831-09B14E1E1E82}"/>
                </a:ext>
              </a:extLst>
            </p:cNvPr>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6" name="Line 11">
              <a:extLst>
                <a:ext uri="{FF2B5EF4-FFF2-40B4-BE49-F238E27FC236}">
                  <a16:creationId xmlns:a16="http://schemas.microsoft.com/office/drawing/2014/main" id="{9D535555-9E19-4DD9-B0C1-648EBE766270}"/>
                </a:ext>
              </a:extLst>
            </p:cNvPr>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7" name="Line 12">
              <a:extLst>
                <a:ext uri="{FF2B5EF4-FFF2-40B4-BE49-F238E27FC236}">
                  <a16:creationId xmlns:a16="http://schemas.microsoft.com/office/drawing/2014/main" id="{686C56B3-0302-4EFB-800B-8435854A5340}"/>
                </a:ext>
              </a:extLst>
            </p:cNvPr>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8" name="Oval 13">
              <a:extLst>
                <a:ext uri="{FF2B5EF4-FFF2-40B4-BE49-F238E27FC236}">
                  <a16:creationId xmlns:a16="http://schemas.microsoft.com/office/drawing/2014/main" id="{C614F100-6CFA-4A35-B5FE-15FC24BD329A}"/>
                </a:ext>
              </a:extLst>
            </p:cNvPr>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Oval 14">
              <a:extLst>
                <a:ext uri="{FF2B5EF4-FFF2-40B4-BE49-F238E27FC236}">
                  <a16:creationId xmlns:a16="http://schemas.microsoft.com/office/drawing/2014/main" id="{74795252-22D2-4602-A068-1CBFB9D7FDFA}"/>
                </a:ext>
              </a:extLst>
            </p:cNvPr>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0" name="Oval 15">
              <a:extLst>
                <a:ext uri="{FF2B5EF4-FFF2-40B4-BE49-F238E27FC236}">
                  <a16:creationId xmlns:a16="http://schemas.microsoft.com/office/drawing/2014/main" id="{65E7A757-E57D-41B0-9BE8-FB5D5D5B602A}"/>
                </a:ext>
              </a:extLst>
            </p:cNvPr>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1509" name="Text Box 17">
            <a:extLst>
              <a:ext uri="{FF2B5EF4-FFF2-40B4-BE49-F238E27FC236}">
                <a16:creationId xmlns:a16="http://schemas.microsoft.com/office/drawing/2014/main" id="{D4202689-517C-4C15-BAD0-1A113B2D0DF4}"/>
              </a:ext>
            </a:extLst>
          </p:cNvPr>
          <p:cNvSpPr txBox="1">
            <a:spLocks noChangeArrowheads="1"/>
          </p:cNvSpPr>
          <p:nvPr/>
        </p:nvSpPr>
        <p:spPr bwMode="auto">
          <a:xfrm>
            <a:off x="4343400" y="5257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i="1">
                <a:latin typeface="Times New Roman" panose="02020603050405020304" pitchFamily="18" charset="0"/>
              </a:rPr>
              <a:t>K</a:t>
            </a:r>
            <a:r>
              <a:rPr lang="en-US" altLang="en-US" sz="2400" baseline="-25000">
                <a:latin typeface="Times New Roman" panose="02020603050405020304" pitchFamily="18" charset="0"/>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additive="base">
                                        <p:cTn id="13" dur="500" fill="hold"/>
                                        <p:tgtEl>
                                          <p:spTgt spid="90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5A9FAA6-6185-418A-B580-C1AAA9015216}"/>
              </a:ext>
            </a:extLst>
          </p:cNvPr>
          <p:cNvSpPr>
            <a:spLocks noGrp="1" noChangeArrowheads="1"/>
          </p:cNvSpPr>
          <p:nvPr>
            <p:ph type="title"/>
          </p:nvPr>
        </p:nvSpPr>
        <p:spPr>
          <a:xfrm>
            <a:off x="457200" y="152400"/>
            <a:ext cx="8229600" cy="990600"/>
          </a:xfrm>
        </p:spPr>
        <p:txBody>
          <a:bodyPr/>
          <a:lstStyle/>
          <a:p>
            <a:pPr eaLnBrk="1" hangingPunct="1"/>
            <a:r>
              <a:rPr lang="en-US" altLang="en-US">
                <a:latin typeface="Times New Roman" panose="02020603050405020304" pitchFamily="18" charset="0"/>
              </a:rPr>
              <a:t>Euler’s Formula (Cont.)</a:t>
            </a:r>
          </a:p>
        </p:txBody>
      </p:sp>
      <p:sp>
        <p:nvSpPr>
          <p:cNvPr id="202755" name="Rectangle 3">
            <a:extLst>
              <a:ext uri="{FF2B5EF4-FFF2-40B4-BE49-F238E27FC236}">
                <a16:creationId xmlns:a16="http://schemas.microsoft.com/office/drawing/2014/main" id="{A1C0E69F-A41C-4C4F-BE2D-646D5D5E5E7F}"/>
              </a:ext>
            </a:extLst>
          </p:cNvPr>
          <p:cNvSpPr>
            <a:spLocks noGrp="1" noChangeArrowheads="1"/>
          </p:cNvSpPr>
          <p:nvPr>
            <p:ph type="body" idx="1"/>
          </p:nvPr>
        </p:nvSpPr>
        <p:spPr>
          <a:xfrm>
            <a:off x="228600" y="1447800"/>
            <a:ext cx="8610600" cy="3657600"/>
          </a:xfrm>
        </p:spPr>
        <p:txBody>
          <a:bodyPr/>
          <a:lstStyle/>
          <a:p>
            <a:pPr eaLnBrk="1" hangingPunct="1">
              <a:lnSpc>
                <a:spcPct val="80000"/>
              </a:lnSpc>
            </a:pPr>
            <a:r>
              <a:rPr lang="en-US" altLang="en-US">
                <a:latin typeface="Times New Roman" panose="02020603050405020304" pitchFamily="18" charset="0"/>
              </a:rPr>
              <a:t>K</a:t>
            </a:r>
            <a:r>
              <a:rPr lang="en-US" altLang="en-US" baseline="-25000">
                <a:latin typeface="Times New Roman" panose="02020603050405020304" pitchFamily="18" charset="0"/>
              </a:rPr>
              <a:t>5</a:t>
            </a:r>
            <a:r>
              <a:rPr lang="en-US" altLang="en-US">
                <a:latin typeface="Times New Roman" panose="02020603050405020304" pitchFamily="18" charset="0"/>
              </a:rPr>
              <a:t> has 5 vertices and 10 edges. </a:t>
            </a:r>
          </a:p>
          <a:p>
            <a:pPr eaLnBrk="1" hangingPunct="1">
              <a:lnSpc>
                <a:spcPct val="80000"/>
              </a:lnSpc>
            </a:pPr>
            <a:r>
              <a:rPr lang="en-US" altLang="en-US">
                <a:latin typeface="Times New Roman" panose="02020603050405020304" pitchFamily="18" charset="0"/>
              </a:rPr>
              <a:t>We see that </a:t>
            </a:r>
            <a:r>
              <a:rPr lang="en-US" altLang="en-US" i="1">
                <a:latin typeface="Times New Roman" panose="02020603050405020304" pitchFamily="18" charset="0"/>
              </a:rPr>
              <a:t>v</a:t>
            </a:r>
            <a:r>
              <a:rPr lang="en-US" altLang="en-US">
                <a:latin typeface="Times New Roman" panose="02020603050405020304" pitchFamily="18" charset="0"/>
              </a:rPr>
              <a:t> </a:t>
            </a:r>
            <a:r>
              <a:rPr lang="en-US" altLang="en-US">
                <a:latin typeface="Times New Roman" panose="02020603050405020304" pitchFamily="18" charset="0"/>
                <a:sym typeface="Symbol" panose="05050102010706020507" pitchFamily="18" charset="2"/>
              </a:rPr>
              <a:t> 3</a:t>
            </a:r>
            <a:r>
              <a:rPr lang="en-US" altLang="en-US">
                <a:latin typeface="Times New Roman" panose="02020603050405020304" pitchFamily="18" charset="0"/>
              </a:rPr>
              <a:t>.  </a:t>
            </a:r>
          </a:p>
          <a:p>
            <a:pPr eaLnBrk="1" hangingPunct="1">
              <a:lnSpc>
                <a:spcPct val="80000"/>
              </a:lnSpc>
            </a:pPr>
            <a:r>
              <a:rPr lang="en-US" altLang="en-US">
                <a:latin typeface="Times New Roman" panose="02020603050405020304" pitchFamily="18" charset="0"/>
              </a:rPr>
              <a:t>So, if K</a:t>
            </a:r>
            <a:r>
              <a:rPr lang="en-US" altLang="en-US" baseline="-25000">
                <a:latin typeface="Times New Roman" panose="02020603050405020304" pitchFamily="18" charset="0"/>
              </a:rPr>
              <a:t>5</a:t>
            </a:r>
            <a:r>
              <a:rPr lang="en-US" altLang="en-US">
                <a:latin typeface="Times New Roman" panose="02020603050405020304" pitchFamily="18" charset="0"/>
              </a:rPr>
              <a:t> is planar, it must be true that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a:t>
            </a:r>
          </a:p>
          <a:p>
            <a:pPr eaLnBrk="1" hangingPunct="1">
              <a:lnSpc>
                <a:spcPct val="80000"/>
              </a:lnSpc>
            </a:pPr>
            <a:r>
              <a:rPr lang="en-US" altLang="en-US">
                <a:latin typeface="Times New Roman" panose="02020603050405020304" pitchFamily="18" charset="0"/>
                <a:sym typeface="Symbol" panose="05050102010706020507" pitchFamily="18" charset="2"/>
              </a:rPr>
              <a:t>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  =  3*5 – 6  =  15 – 6  =  9.</a:t>
            </a:r>
            <a:endParaRPr lang="en-US" altLang="en-US">
              <a:latin typeface="Times New Roman" panose="02020603050405020304" pitchFamily="18" charset="0"/>
            </a:endParaRPr>
          </a:p>
          <a:p>
            <a:pPr eaLnBrk="1" hangingPunct="1">
              <a:lnSpc>
                <a:spcPct val="80000"/>
              </a:lnSpc>
            </a:pPr>
            <a:r>
              <a:rPr lang="en-US" altLang="en-US">
                <a:latin typeface="Times New Roman" panose="02020603050405020304" pitchFamily="18" charset="0"/>
              </a:rPr>
              <a:t>So </a:t>
            </a:r>
            <a:r>
              <a:rPr lang="en-US" altLang="en-US" i="1">
                <a:latin typeface="Times New Roman" panose="02020603050405020304" pitchFamily="18" charset="0"/>
              </a:rPr>
              <a:t>e</a:t>
            </a:r>
            <a:r>
              <a:rPr lang="en-US" altLang="en-US">
                <a:latin typeface="Times New Roman" panose="02020603050405020304" pitchFamily="18" charset="0"/>
              </a:rPr>
              <a:t> must be </a:t>
            </a:r>
            <a:r>
              <a:rPr lang="en-US" altLang="en-US">
                <a:latin typeface="Times New Roman" panose="02020603050405020304" pitchFamily="18" charset="0"/>
                <a:sym typeface="Symbol" panose="05050102010706020507" pitchFamily="18" charset="2"/>
              </a:rPr>
              <a:t> 9. </a:t>
            </a:r>
          </a:p>
          <a:p>
            <a:pPr eaLnBrk="1" hangingPunct="1">
              <a:lnSpc>
                <a:spcPct val="80000"/>
              </a:lnSpc>
            </a:pPr>
            <a:r>
              <a:rPr lang="en-US" altLang="en-US">
                <a:latin typeface="Times New Roman" panose="02020603050405020304" pitchFamily="18" charset="0"/>
                <a:sym typeface="Symbol" panose="05050102010706020507" pitchFamily="18" charset="2"/>
              </a:rPr>
              <a:t>But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10.</a:t>
            </a:r>
          </a:p>
          <a:p>
            <a:pPr eaLnBrk="1" hangingPunct="1">
              <a:lnSpc>
                <a:spcPct val="80000"/>
              </a:lnSpc>
            </a:pPr>
            <a:r>
              <a:rPr lang="en-US" altLang="en-US">
                <a:solidFill>
                  <a:schemeClr val="tx2"/>
                </a:solidFill>
                <a:latin typeface="Times New Roman" panose="02020603050405020304" pitchFamily="18" charset="0"/>
              </a:rPr>
              <a:t>So, </a:t>
            </a:r>
            <a:r>
              <a:rPr lang="en-US" altLang="en-US" i="1">
                <a:latin typeface="Times New Roman" panose="02020603050405020304" pitchFamily="18" charset="0"/>
              </a:rPr>
              <a:t>K</a:t>
            </a:r>
            <a:r>
              <a:rPr lang="en-US" altLang="en-US" baseline="-25000">
                <a:latin typeface="Times New Roman" panose="02020603050405020304" pitchFamily="18" charset="0"/>
              </a:rPr>
              <a:t>5 </a:t>
            </a:r>
            <a:r>
              <a:rPr lang="en-US" altLang="en-US">
                <a:latin typeface="Times New Roman" panose="02020603050405020304" pitchFamily="18" charset="0"/>
              </a:rPr>
              <a:t>is nonplanar.</a:t>
            </a:r>
            <a:r>
              <a:rPr lang="en-US" altLang="en-US" sz="2800">
                <a:latin typeface="Times New Roman" panose="02020603050405020304" pitchFamily="18" charset="0"/>
              </a:rPr>
              <a:t>  </a:t>
            </a:r>
          </a:p>
        </p:txBody>
      </p:sp>
      <p:grpSp>
        <p:nvGrpSpPr>
          <p:cNvPr id="2" name="Group 4">
            <a:extLst>
              <a:ext uri="{FF2B5EF4-FFF2-40B4-BE49-F238E27FC236}">
                <a16:creationId xmlns:a16="http://schemas.microsoft.com/office/drawing/2014/main" id="{97F3E1F9-703B-452C-B034-7DF70E2ED3B1}"/>
              </a:ext>
            </a:extLst>
          </p:cNvPr>
          <p:cNvGrpSpPr>
            <a:grpSpLocks/>
          </p:cNvGrpSpPr>
          <p:nvPr/>
        </p:nvGrpSpPr>
        <p:grpSpPr bwMode="auto">
          <a:xfrm>
            <a:off x="5486400" y="3581400"/>
            <a:ext cx="3200400" cy="2971800"/>
            <a:chOff x="1023" y="2663"/>
            <a:chExt cx="1146" cy="1089"/>
          </a:xfrm>
        </p:grpSpPr>
        <p:sp>
          <p:nvSpPr>
            <p:cNvPr id="22534" name="Oval 5">
              <a:extLst>
                <a:ext uri="{FF2B5EF4-FFF2-40B4-BE49-F238E27FC236}">
                  <a16:creationId xmlns:a16="http://schemas.microsoft.com/office/drawing/2014/main" id="{C1A1EC51-E467-4F23-B69F-4BAE75CC7746}"/>
                </a:ext>
              </a:extLst>
            </p:cNvPr>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5" name="Oval 6">
              <a:extLst>
                <a:ext uri="{FF2B5EF4-FFF2-40B4-BE49-F238E27FC236}">
                  <a16:creationId xmlns:a16="http://schemas.microsoft.com/office/drawing/2014/main" id="{D19E971C-0CB0-40C0-A502-9D7F682F0B35}"/>
                </a:ext>
              </a:extLst>
            </p:cNvPr>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6" name="AutoShape 7">
              <a:extLst>
                <a:ext uri="{FF2B5EF4-FFF2-40B4-BE49-F238E27FC236}">
                  <a16:creationId xmlns:a16="http://schemas.microsoft.com/office/drawing/2014/main" id="{EA8EDD02-0C00-4D37-8560-B62EFDA9B971}"/>
                </a:ext>
              </a:extLst>
            </p:cNvPr>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7" name="Line 8">
              <a:extLst>
                <a:ext uri="{FF2B5EF4-FFF2-40B4-BE49-F238E27FC236}">
                  <a16:creationId xmlns:a16="http://schemas.microsoft.com/office/drawing/2014/main" id="{4EA15FF4-6393-469E-9E78-22EE31194B17}"/>
                </a:ext>
              </a:extLst>
            </p:cNvPr>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8" name="Line 9">
              <a:extLst>
                <a:ext uri="{FF2B5EF4-FFF2-40B4-BE49-F238E27FC236}">
                  <a16:creationId xmlns:a16="http://schemas.microsoft.com/office/drawing/2014/main" id="{E6E74657-4BE7-4249-A7BD-935487BAF50D}"/>
                </a:ext>
              </a:extLst>
            </p:cNvPr>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9" name="Line 10">
              <a:extLst>
                <a:ext uri="{FF2B5EF4-FFF2-40B4-BE49-F238E27FC236}">
                  <a16:creationId xmlns:a16="http://schemas.microsoft.com/office/drawing/2014/main" id="{56F4E07E-D736-426F-8465-A850FCC7DE12}"/>
                </a:ext>
              </a:extLst>
            </p:cNvPr>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0" name="Line 11">
              <a:extLst>
                <a:ext uri="{FF2B5EF4-FFF2-40B4-BE49-F238E27FC236}">
                  <a16:creationId xmlns:a16="http://schemas.microsoft.com/office/drawing/2014/main" id="{F5A2D82C-046E-406F-B295-E03C494B70BD}"/>
                </a:ext>
              </a:extLst>
            </p:cNvPr>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1" name="Line 12">
              <a:extLst>
                <a:ext uri="{FF2B5EF4-FFF2-40B4-BE49-F238E27FC236}">
                  <a16:creationId xmlns:a16="http://schemas.microsoft.com/office/drawing/2014/main" id="{5A561E08-61C7-497B-9378-F6865CD39CF3}"/>
                </a:ext>
              </a:extLst>
            </p:cNvPr>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2" name="Oval 13">
              <a:extLst>
                <a:ext uri="{FF2B5EF4-FFF2-40B4-BE49-F238E27FC236}">
                  <a16:creationId xmlns:a16="http://schemas.microsoft.com/office/drawing/2014/main" id="{8355B03D-30F2-4144-9C7E-E2E36D4AFD9F}"/>
                </a:ext>
              </a:extLst>
            </p:cNvPr>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3" name="Oval 14">
              <a:extLst>
                <a:ext uri="{FF2B5EF4-FFF2-40B4-BE49-F238E27FC236}">
                  <a16:creationId xmlns:a16="http://schemas.microsoft.com/office/drawing/2014/main" id="{CEF7E698-8E5E-4797-B42D-B9000312E5E0}"/>
                </a:ext>
              </a:extLst>
            </p:cNvPr>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4" name="Oval 15">
              <a:extLst>
                <a:ext uri="{FF2B5EF4-FFF2-40B4-BE49-F238E27FC236}">
                  <a16:creationId xmlns:a16="http://schemas.microsoft.com/office/drawing/2014/main" id="{673E1B8A-F9F4-4DE0-A403-671DAA2B385C}"/>
                </a:ext>
              </a:extLst>
            </p:cNvPr>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2533" name="Text Box 16">
            <a:extLst>
              <a:ext uri="{FF2B5EF4-FFF2-40B4-BE49-F238E27FC236}">
                <a16:creationId xmlns:a16="http://schemas.microsoft.com/office/drawing/2014/main" id="{FD60AEB3-9F88-4DBB-9951-88C6E3CDA063}"/>
              </a:ext>
            </a:extLst>
          </p:cNvPr>
          <p:cNvSpPr txBox="1">
            <a:spLocks noChangeArrowheads="1"/>
          </p:cNvSpPr>
          <p:nvPr/>
        </p:nvSpPr>
        <p:spPr bwMode="auto">
          <a:xfrm>
            <a:off x="5181600" y="55626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200">
                <a:latin typeface="Times New Roman" panose="02020603050405020304" pitchFamily="18" charset="0"/>
              </a:rPr>
              <a:t>K</a:t>
            </a:r>
            <a:r>
              <a:rPr lang="en-US" altLang="en-US" sz="3200" baseline="-25000">
                <a:latin typeface="Times New Roman" panose="02020603050405020304" pitchFamily="18" charset="0"/>
              </a:rPr>
              <a:t>5</a:t>
            </a:r>
            <a:endParaRPr lang="en-US" altLang="en-US" sz="3200">
              <a:latin typeface="Times New Roman" panose="02020603050405020304" pitchFamily="18" charset="0"/>
              <a:sym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755">
                                            <p:txEl>
                                              <p:pRg st="2" end="2"/>
                                            </p:txEl>
                                          </p:spTgt>
                                        </p:tgtEl>
                                        <p:attrNameLst>
                                          <p:attrName>style.visibility</p:attrName>
                                        </p:attrNameLst>
                                      </p:cBhvr>
                                      <p:to>
                                        <p:strVal val="visible"/>
                                      </p:to>
                                    </p:set>
                                    <p:anim calcmode="lin" valueType="num">
                                      <p:cBhvr additive="base">
                                        <p:cTn id="19"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755">
                                            <p:txEl>
                                              <p:pRg st="3" end="3"/>
                                            </p:txEl>
                                          </p:spTgt>
                                        </p:tgtEl>
                                        <p:attrNameLst>
                                          <p:attrName>style.visibility</p:attrName>
                                        </p:attrNameLst>
                                      </p:cBhvr>
                                      <p:to>
                                        <p:strVal val="visible"/>
                                      </p:to>
                                    </p:set>
                                    <p:anim calcmode="lin" valueType="num">
                                      <p:cBhvr additive="base">
                                        <p:cTn id="2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755">
                                            <p:txEl>
                                              <p:pRg st="4" end="4"/>
                                            </p:txEl>
                                          </p:spTgt>
                                        </p:tgtEl>
                                        <p:attrNameLst>
                                          <p:attrName>style.visibility</p:attrName>
                                        </p:attrNameLst>
                                      </p:cBhvr>
                                      <p:to>
                                        <p:strVal val="visible"/>
                                      </p:to>
                                    </p:set>
                                    <p:anim calcmode="lin" valueType="num">
                                      <p:cBhvr additive="base">
                                        <p:cTn id="31" dur="500" fill="hold"/>
                                        <p:tgtEl>
                                          <p:spTgt spid="202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2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2755">
                                            <p:txEl>
                                              <p:pRg st="5" end="5"/>
                                            </p:txEl>
                                          </p:spTgt>
                                        </p:tgtEl>
                                        <p:attrNameLst>
                                          <p:attrName>style.visibility</p:attrName>
                                        </p:attrNameLst>
                                      </p:cBhvr>
                                      <p:to>
                                        <p:strVal val="visible"/>
                                      </p:to>
                                    </p:set>
                                    <p:anim calcmode="lin" valueType="num">
                                      <p:cBhvr additive="base">
                                        <p:cTn id="37" dur="500" fill="hold"/>
                                        <p:tgtEl>
                                          <p:spTgt spid="202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2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6" end="6"/>
                                            </p:txEl>
                                          </p:spTgt>
                                        </p:tgtEl>
                                        <p:attrNameLst>
                                          <p:attrName>style.visibility</p:attrName>
                                        </p:attrNameLst>
                                      </p:cBhvr>
                                      <p:to>
                                        <p:strVal val="visible"/>
                                      </p:to>
                                    </p:set>
                                    <p:anim calcmode="lin" valueType="num">
                                      <p:cBhvr additive="base">
                                        <p:cTn id="43" dur="500" fill="hold"/>
                                        <p:tgtEl>
                                          <p:spTgt spid="202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6896"/>
          </a:xfrm>
        </p:spPr>
        <p:txBody>
          <a:bodyPr>
            <a:normAutofit fontScale="90000"/>
          </a:bodyPr>
          <a:lstStyle/>
          <a:p>
            <a:r>
              <a:rPr lang="en-US" dirty="0"/>
              <a:t>Types of graphs</a:t>
            </a:r>
          </a:p>
        </p:txBody>
      </p:sp>
      <p:pic>
        <p:nvPicPr>
          <p:cNvPr id="5" name="Picture 4"/>
          <p:cNvPicPr>
            <a:picLocks noChangeAspect="1"/>
          </p:cNvPicPr>
          <p:nvPr/>
        </p:nvPicPr>
        <p:blipFill>
          <a:blip r:embed="rId2"/>
          <a:stretch>
            <a:fillRect/>
          </a:stretch>
        </p:blipFill>
        <p:spPr>
          <a:xfrm>
            <a:off x="549897" y="1277463"/>
            <a:ext cx="2051566" cy="1807596"/>
          </a:xfrm>
          <a:prstGeom prst="rect">
            <a:avLst/>
          </a:prstGeom>
        </p:spPr>
      </p:pic>
      <p:sp>
        <p:nvSpPr>
          <p:cNvPr id="6" name="TextBox 5"/>
          <p:cNvSpPr txBox="1"/>
          <p:nvPr/>
        </p:nvSpPr>
        <p:spPr>
          <a:xfrm>
            <a:off x="549897" y="3068699"/>
            <a:ext cx="1922346" cy="523220"/>
          </a:xfrm>
          <a:prstGeom prst="rect">
            <a:avLst/>
          </a:prstGeom>
          <a:noFill/>
        </p:spPr>
        <p:txBody>
          <a:bodyPr wrap="none" rtlCol="0">
            <a:spAutoFit/>
          </a:bodyPr>
          <a:lstStyle/>
          <a:p>
            <a:r>
              <a:rPr lang="en-US" sz="1400" dirty="0"/>
              <a:t>Complete graph:</a:t>
            </a:r>
          </a:p>
          <a:p>
            <a:r>
              <a:rPr lang="en-US" sz="1400" dirty="0"/>
              <a:t>All vertices are adjacent</a:t>
            </a:r>
          </a:p>
        </p:txBody>
      </p:sp>
      <p:sp>
        <p:nvSpPr>
          <p:cNvPr id="7" name="TextBox 6"/>
          <p:cNvSpPr txBox="1"/>
          <p:nvPr/>
        </p:nvSpPr>
        <p:spPr>
          <a:xfrm>
            <a:off x="1511070" y="6136038"/>
            <a:ext cx="1383687" cy="369332"/>
          </a:xfrm>
          <a:prstGeom prst="rect">
            <a:avLst/>
          </a:prstGeom>
          <a:noFill/>
        </p:spPr>
        <p:txBody>
          <a:bodyPr wrap="none" rtlCol="0">
            <a:spAutoFit/>
          </a:bodyPr>
          <a:lstStyle/>
          <a:p>
            <a:r>
              <a:rPr lang="en-US" dirty="0"/>
              <a:t>Wheel graph</a:t>
            </a:r>
          </a:p>
        </p:txBody>
      </p:sp>
      <p:sp>
        <p:nvSpPr>
          <p:cNvPr id="8" name="TextBox 7"/>
          <p:cNvSpPr txBox="1"/>
          <p:nvPr/>
        </p:nvSpPr>
        <p:spPr>
          <a:xfrm>
            <a:off x="5761372" y="4228259"/>
            <a:ext cx="2795047" cy="307777"/>
          </a:xfrm>
          <a:prstGeom prst="rect">
            <a:avLst/>
          </a:prstGeom>
          <a:noFill/>
        </p:spPr>
        <p:txBody>
          <a:bodyPr wrap="square" rtlCol="0">
            <a:spAutoFit/>
          </a:bodyPr>
          <a:lstStyle/>
          <a:p>
            <a:pPr algn="ctr"/>
            <a:r>
              <a:rPr lang="en-US" sz="1400" dirty="0"/>
              <a:t>The n-cube graph, n=3</a:t>
            </a:r>
          </a:p>
        </p:txBody>
      </p:sp>
      <p:pic>
        <p:nvPicPr>
          <p:cNvPr id="9" name="Picture 8"/>
          <p:cNvPicPr>
            <a:picLocks noChangeAspect="1"/>
          </p:cNvPicPr>
          <p:nvPr/>
        </p:nvPicPr>
        <p:blipFill>
          <a:blip r:embed="rId3"/>
          <a:stretch>
            <a:fillRect/>
          </a:stretch>
        </p:blipFill>
        <p:spPr>
          <a:xfrm>
            <a:off x="5346086" y="2963475"/>
            <a:ext cx="3245684" cy="1143000"/>
          </a:xfrm>
          <a:prstGeom prst="rect">
            <a:avLst/>
          </a:prstGeom>
        </p:spPr>
      </p:pic>
      <p:pic>
        <p:nvPicPr>
          <p:cNvPr id="10" name="Picture 9"/>
          <p:cNvPicPr>
            <a:picLocks noChangeAspect="1"/>
          </p:cNvPicPr>
          <p:nvPr/>
        </p:nvPicPr>
        <p:blipFill>
          <a:blip r:embed="rId4"/>
          <a:stretch>
            <a:fillRect/>
          </a:stretch>
        </p:blipFill>
        <p:spPr>
          <a:xfrm>
            <a:off x="304800" y="3768311"/>
            <a:ext cx="4038482" cy="2359230"/>
          </a:xfrm>
          <a:prstGeom prst="rect">
            <a:avLst/>
          </a:prstGeom>
        </p:spPr>
      </p:pic>
      <p:pic>
        <p:nvPicPr>
          <p:cNvPr id="4" name="Picture 3">
            <a:extLst>
              <a:ext uri="{FF2B5EF4-FFF2-40B4-BE49-F238E27FC236}">
                <a16:creationId xmlns:a16="http://schemas.microsoft.com/office/drawing/2014/main" id="{7B08BF50-193E-4B86-A834-42EE2900A7F5}"/>
              </a:ext>
            </a:extLst>
          </p:cNvPr>
          <p:cNvPicPr>
            <a:picLocks noChangeAspect="1"/>
          </p:cNvPicPr>
          <p:nvPr/>
        </p:nvPicPr>
        <p:blipFill>
          <a:blip r:embed="rId5"/>
          <a:stretch>
            <a:fillRect/>
          </a:stretch>
        </p:blipFill>
        <p:spPr>
          <a:xfrm>
            <a:off x="3514743" y="749106"/>
            <a:ext cx="5491487" cy="1536468"/>
          </a:xfrm>
          <a:prstGeom prst="rect">
            <a:avLst/>
          </a:prstGeom>
        </p:spPr>
      </p:pic>
      <p:sp>
        <p:nvSpPr>
          <p:cNvPr id="12" name="TextBox 11">
            <a:extLst>
              <a:ext uri="{FF2B5EF4-FFF2-40B4-BE49-F238E27FC236}">
                <a16:creationId xmlns:a16="http://schemas.microsoft.com/office/drawing/2014/main" id="{11FB688C-53CB-4A3B-8B65-48DBDE911404}"/>
              </a:ext>
            </a:extLst>
          </p:cNvPr>
          <p:cNvSpPr txBox="1"/>
          <p:nvPr/>
        </p:nvSpPr>
        <p:spPr>
          <a:xfrm>
            <a:off x="5346086" y="2322281"/>
            <a:ext cx="1828800" cy="369332"/>
          </a:xfrm>
          <a:prstGeom prst="rect">
            <a:avLst/>
          </a:prstGeom>
          <a:noFill/>
        </p:spPr>
        <p:txBody>
          <a:bodyPr wrap="square">
            <a:spAutoFit/>
          </a:bodyPr>
          <a:lstStyle/>
          <a:p>
            <a:r>
              <a:rPr lang="en-IN" b="0" i="1" dirty="0">
                <a:solidFill>
                  <a:srgbClr val="273239"/>
                </a:solidFill>
                <a:effectLst/>
                <a:latin typeface="Nunito" pitchFamily="2" charset="0"/>
              </a:rPr>
              <a:t>Cycle graph</a:t>
            </a:r>
            <a:endParaRPr lang="en-IN" dirty="0"/>
          </a:p>
        </p:txBody>
      </p:sp>
      <p:pic>
        <p:nvPicPr>
          <p:cNvPr id="14" name="Picture 13">
            <a:extLst>
              <a:ext uri="{FF2B5EF4-FFF2-40B4-BE49-F238E27FC236}">
                <a16:creationId xmlns:a16="http://schemas.microsoft.com/office/drawing/2014/main" id="{C3B4ECB9-77C1-459B-AFFC-1F90FA0E018B}"/>
              </a:ext>
            </a:extLst>
          </p:cNvPr>
          <p:cNvPicPr>
            <a:picLocks noChangeAspect="1"/>
          </p:cNvPicPr>
          <p:nvPr/>
        </p:nvPicPr>
        <p:blipFill>
          <a:blip r:embed="rId6"/>
          <a:stretch>
            <a:fillRect/>
          </a:stretch>
        </p:blipFill>
        <p:spPr>
          <a:xfrm>
            <a:off x="4901938" y="4908808"/>
            <a:ext cx="1575062" cy="1374604"/>
          </a:xfrm>
          <a:prstGeom prst="rect">
            <a:avLst/>
          </a:prstGeom>
        </p:spPr>
      </p:pic>
      <p:pic>
        <p:nvPicPr>
          <p:cNvPr id="16" name="Picture 15">
            <a:extLst>
              <a:ext uri="{FF2B5EF4-FFF2-40B4-BE49-F238E27FC236}">
                <a16:creationId xmlns:a16="http://schemas.microsoft.com/office/drawing/2014/main" id="{EEE2D6C5-4E18-4679-9FB7-C4B9B77B18FF}"/>
              </a:ext>
            </a:extLst>
          </p:cNvPr>
          <p:cNvPicPr>
            <a:picLocks noChangeAspect="1"/>
          </p:cNvPicPr>
          <p:nvPr/>
        </p:nvPicPr>
        <p:blipFill>
          <a:blip r:embed="rId7"/>
          <a:stretch>
            <a:fillRect/>
          </a:stretch>
        </p:blipFill>
        <p:spPr>
          <a:xfrm>
            <a:off x="6606387" y="4908808"/>
            <a:ext cx="2364492" cy="1374604"/>
          </a:xfrm>
          <a:prstGeom prst="rect">
            <a:avLst/>
          </a:prstGeom>
        </p:spPr>
      </p:pic>
      <p:sp>
        <p:nvSpPr>
          <p:cNvPr id="18" name="TextBox 17">
            <a:extLst>
              <a:ext uri="{FF2B5EF4-FFF2-40B4-BE49-F238E27FC236}">
                <a16:creationId xmlns:a16="http://schemas.microsoft.com/office/drawing/2014/main" id="{77269D87-DE68-43CE-8103-F39E219F7BAD}"/>
              </a:ext>
            </a:extLst>
          </p:cNvPr>
          <p:cNvSpPr txBox="1"/>
          <p:nvPr/>
        </p:nvSpPr>
        <p:spPr>
          <a:xfrm>
            <a:off x="5761372" y="6407466"/>
            <a:ext cx="1934828" cy="369332"/>
          </a:xfrm>
          <a:prstGeom prst="rect">
            <a:avLst/>
          </a:prstGeom>
          <a:noFill/>
        </p:spPr>
        <p:txBody>
          <a:bodyPr wrap="square">
            <a:spAutoFit/>
          </a:bodyPr>
          <a:lstStyle/>
          <a:p>
            <a:r>
              <a:rPr lang="en-IN" b="1" i="0" dirty="0">
                <a:solidFill>
                  <a:srgbClr val="273239"/>
                </a:solidFill>
                <a:effectLst/>
                <a:latin typeface="Nunito" pitchFamily="2" charset="0"/>
              </a:rPr>
              <a:t>bipartite graph</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AD29E781-68B0-4850-8796-1C0282F38FC5}"/>
              </a:ext>
            </a:extLst>
          </p:cNvPr>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91139" name="Rectangle 3">
            <a:extLst>
              <a:ext uri="{FF2B5EF4-FFF2-40B4-BE49-F238E27FC236}">
                <a16:creationId xmlns:a16="http://schemas.microsoft.com/office/drawing/2014/main" id="{D4F12168-438E-4E8F-BDF6-C06E3EE445AA}"/>
              </a:ext>
            </a:extLst>
          </p:cNvPr>
          <p:cNvSpPr>
            <a:spLocks noGrp="1" noChangeArrowheads="1"/>
          </p:cNvSpPr>
          <p:nvPr>
            <p:ph type="body" idx="1"/>
          </p:nvPr>
        </p:nvSpPr>
        <p:spPr>
          <a:xfrm>
            <a:off x="228600" y="1371600"/>
            <a:ext cx="8686800" cy="1676400"/>
          </a:xfrm>
        </p:spPr>
        <p:txBody>
          <a:bodyPr/>
          <a:lstStyle/>
          <a:p>
            <a:pPr eaLnBrk="1" hangingPunct="1"/>
            <a:r>
              <a:rPr lang="en-US" altLang="en-US" sz="3600" dirty="0">
                <a:solidFill>
                  <a:schemeClr val="tx2"/>
                </a:solidFill>
                <a:latin typeface="Times New Roman" panose="02020603050405020304" pitchFamily="18" charset="0"/>
                <a:sym typeface="Symbol" panose="05050102010706020507" pitchFamily="18" charset="2"/>
              </a:rPr>
              <a:t>Corollary 2:</a:t>
            </a:r>
            <a:r>
              <a:rPr lang="en-US" altLang="en-US" sz="3600" dirty="0">
                <a:latin typeface="Times New Roman" panose="02020603050405020304" pitchFamily="18" charset="0"/>
                <a:sym typeface="Symbol" panose="05050102010706020507" pitchFamily="18" charset="2"/>
              </a:rPr>
              <a:t> If </a:t>
            </a:r>
            <a:r>
              <a:rPr lang="en-US" altLang="en-US" sz="3600" i="1" dirty="0">
                <a:latin typeface="Times New Roman" panose="02020603050405020304" pitchFamily="18" charset="0"/>
                <a:sym typeface="Symbol" panose="05050102010706020507" pitchFamily="18" charset="2"/>
              </a:rPr>
              <a:t>G</a:t>
            </a:r>
            <a:r>
              <a:rPr lang="en-US" altLang="en-US" sz="3600" dirty="0">
                <a:latin typeface="Times New Roman" panose="02020603050405020304" pitchFamily="18" charset="0"/>
                <a:sym typeface="Symbol" panose="05050102010706020507" pitchFamily="18" charset="2"/>
              </a:rPr>
              <a:t> is a connected planar simple graph, then </a:t>
            </a:r>
            <a:r>
              <a:rPr lang="en-US" altLang="en-US" sz="3600" i="1" dirty="0">
                <a:latin typeface="Times New Roman" panose="02020603050405020304" pitchFamily="18" charset="0"/>
                <a:sym typeface="Symbol" panose="05050102010706020507" pitchFamily="18" charset="2"/>
              </a:rPr>
              <a:t>G</a:t>
            </a:r>
            <a:r>
              <a:rPr lang="en-US" altLang="en-US" sz="3600" dirty="0">
                <a:latin typeface="Times New Roman" panose="02020603050405020304" pitchFamily="18" charset="0"/>
                <a:sym typeface="Symbol" panose="05050102010706020507" pitchFamily="18" charset="2"/>
              </a:rPr>
              <a:t> must have a vertex of degree not exceeding 5.</a:t>
            </a:r>
          </a:p>
        </p:txBody>
      </p:sp>
      <p:sp>
        <p:nvSpPr>
          <p:cNvPr id="1029" name="TextBox 3">
            <a:extLst>
              <a:ext uri="{FF2B5EF4-FFF2-40B4-BE49-F238E27FC236}">
                <a16:creationId xmlns:a16="http://schemas.microsoft.com/office/drawing/2014/main" id="{46678F09-4601-46AB-8C08-CDB097678EBF}"/>
              </a:ext>
            </a:extLst>
          </p:cNvPr>
          <p:cNvSpPr txBox="1">
            <a:spLocks noChangeArrowheads="1"/>
          </p:cNvSpPr>
          <p:nvPr/>
        </p:nvSpPr>
        <p:spPr bwMode="auto">
          <a:xfrm>
            <a:off x="685800" y="3429000"/>
            <a:ext cx="79009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If G has one or two vertices, it is true; </a:t>
            </a:r>
          </a:p>
          <a:p>
            <a:pPr algn="l" eaLnBrk="1" hangingPunct="1"/>
            <a:r>
              <a:rPr lang="en-US" altLang="en-US"/>
              <a:t>thus, we assume that G has at least three vertices.</a:t>
            </a:r>
          </a:p>
          <a:p>
            <a:pPr algn="l" eaLnBrk="1" hangingPunct="1"/>
            <a:endParaRPr lang="en-US" altLang="en-US"/>
          </a:p>
          <a:p>
            <a:pPr algn="l" eaLnBrk="1" hangingPunct="1"/>
            <a:r>
              <a:rPr lang="en-US" altLang="en-US"/>
              <a:t>If the degree of each vertex were at least 6, then by Handshaking Theorem,</a:t>
            </a:r>
          </a:p>
          <a:p>
            <a:pPr algn="l" eaLnBrk="1" hangingPunct="1"/>
            <a:r>
              <a:rPr lang="en-US" altLang="en-US"/>
              <a:t>2e ≥ 6v, i.e., e ≥ 3v,</a:t>
            </a:r>
          </a:p>
          <a:p>
            <a:pPr algn="l" eaLnBrk="1" hangingPunct="1"/>
            <a:endParaRPr lang="en-US" altLang="en-US"/>
          </a:p>
          <a:p>
            <a:pPr algn="l" eaLnBrk="1" hangingPunct="1"/>
            <a:r>
              <a:rPr lang="en-US" altLang="en-US"/>
              <a:t>but this contradicts the inequality from</a:t>
            </a:r>
          </a:p>
          <a:p>
            <a:pPr algn="l" eaLnBrk="1" hangingPunct="1"/>
            <a:r>
              <a:rPr lang="en-US" altLang="en-US"/>
              <a:t>Corollary 1: </a:t>
            </a:r>
            <a:r>
              <a:rPr lang="en-US" altLang="en-US">
                <a:solidFill>
                  <a:schemeClr val="tx2"/>
                </a:solidFill>
                <a:latin typeface="Times New Roman" panose="02020603050405020304" pitchFamily="18" charset="0"/>
              </a:rPr>
              <a:t> 1</a:t>
            </a:r>
            <a:r>
              <a:rPr lang="en-US" altLang="en-US"/>
              <a:t> e ≤ 3v – 6.</a:t>
            </a:r>
          </a:p>
          <a:p>
            <a:pPr algn="l" eaLnBrk="1" hangingPunct="1"/>
            <a:endParaRPr lang="en-US" altLang="en-US"/>
          </a:p>
        </p:txBody>
      </p:sp>
      <p:graphicFrame>
        <p:nvGraphicFramePr>
          <p:cNvPr id="1026" name="Object 4">
            <a:extLst>
              <a:ext uri="{FF2B5EF4-FFF2-40B4-BE49-F238E27FC236}">
                <a16:creationId xmlns:a16="http://schemas.microsoft.com/office/drawing/2014/main" id="{5C37A2E0-C77E-4A66-87D4-D66E25E3A4F6}"/>
              </a:ext>
            </a:extLst>
          </p:cNvPr>
          <p:cNvGraphicFramePr>
            <a:graphicFrameLocks noChangeAspect="1"/>
          </p:cNvGraphicFramePr>
          <p:nvPr/>
        </p:nvGraphicFramePr>
        <p:xfrm>
          <a:off x="5943600" y="4876800"/>
          <a:ext cx="2884488" cy="1066800"/>
        </p:xfrm>
        <a:graphic>
          <a:graphicData uri="http://schemas.openxmlformats.org/presentationml/2006/ole">
            <mc:AlternateContent xmlns:mc="http://schemas.openxmlformats.org/markup-compatibility/2006">
              <mc:Choice xmlns:v="urn:schemas-microsoft-com:vml" Requires="v">
                <p:oleObj name="Equation" r:id="rId2" imgW="927000" imgH="342720" progId="Equation.3">
                  <p:embed/>
                </p:oleObj>
              </mc:Choice>
              <mc:Fallback>
                <p:oleObj name="Equation" r:id="rId2" imgW="927000" imgH="342720" progId="Equation.3">
                  <p:embed/>
                  <p:pic>
                    <p:nvPicPr>
                      <p:cNvPr id="1026" name="Object 4">
                        <a:extLst>
                          <a:ext uri="{FF2B5EF4-FFF2-40B4-BE49-F238E27FC236}">
                            <a16:creationId xmlns:a16="http://schemas.microsoft.com/office/drawing/2014/main" id="{5C37A2E0-C77E-4A66-87D4-D66E25E3A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876800"/>
                        <a:ext cx="28844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332656"/>
            <a:ext cx="6696744" cy="429344"/>
          </a:xfrm>
          <a:solidFill>
            <a:schemeClr val="bg1"/>
          </a:solidFill>
        </p:spPr>
        <p:txBody>
          <a:bodyPr vert="horz" lIns="91440" tIns="45720" rIns="91440" bIns="45720" rtlCol="0" anchor="ctr">
            <a:noAutofit/>
          </a:bodyPr>
          <a:lstStyle/>
          <a:p>
            <a:r>
              <a:rPr lang="en-US" sz="3600" b="1" dirty="0"/>
              <a:t>GRAPHS- APPLICATIONS</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a:pPr>
            <a:endParaRPr lang="en-IN" sz="2000" b="1" dirty="0">
              <a:latin typeface="Times New Roman" pitchFamily="18" charset="0"/>
              <a:cs typeface="Times New Roman" pitchFamily="18" charset="0"/>
            </a:endParaRPr>
          </a:p>
          <a:p>
            <a:pPr marL="457200" indent="-457200" algn="just">
              <a:buFont typeface="+mj-lt"/>
              <a:buAutoNum type="arabicPeriod"/>
            </a:pPr>
            <a:r>
              <a:rPr lang="en-IN" sz="2000" b="1" dirty="0">
                <a:latin typeface="Times New Roman" pitchFamily="18" charset="0"/>
                <a:cs typeface="Times New Roman" pitchFamily="18" charset="0"/>
              </a:rPr>
              <a:t>Social network graphs</a:t>
            </a:r>
            <a:r>
              <a:rPr lang="en-IN" sz="2000" dirty="0">
                <a:latin typeface="Times New Roman" pitchFamily="18" charset="0"/>
                <a:cs typeface="Times New Roman" pitchFamily="18" charset="0"/>
              </a:rPr>
              <a:t>: to tweet or not to tweet. Graphs that represent who knows whom, who communicates with whom, who Influences whom or other relationships in social structures.</a:t>
            </a:r>
          </a:p>
          <a:p>
            <a:pPr marL="444500" indent="0" algn="just">
              <a:buNone/>
            </a:pPr>
            <a:r>
              <a:rPr lang="en-IN" sz="2000" dirty="0">
                <a:latin typeface="Times New Roman" pitchFamily="18" charset="0"/>
                <a:cs typeface="Times New Roman" pitchFamily="18" charset="0"/>
              </a:rPr>
              <a:t>An example is the twitter graph of who follows whom. These can be used to determine how information flows, how topics become hot, how communities develop, or even who might be a good match for who, or is that whom.</a:t>
            </a:r>
          </a:p>
          <a:p>
            <a:pPr marL="457200" indent="-457200" algn="just">
              <a:buFont typeface="+mj-lt"/>
              <a:buAutoNum type="arabicPeriod"/>
            </a:pPr>
            <a:endParaRPr lang="en-IN" sz="2000" dirty="0">
              <a:latin typeface="Times New Roman" pitchFamily="18" charset="0"/>
              <a:cs typeface="Times New Roman" pitchFamily="18" charset="0"/>
            </a:endParaRPr>
          </a:p>
          <a:p>
            <a:pPr marL="457200" indent="-457200" algn="just">
              <a:buFont typeface="+mj-lt"/>
              <a:buAutoNum type="arabicPeriod" startAt="2"/>
            </a:pPr>
            <a:r>
              <a:rPr lang="en-IN" sz="2000" b="1" dirty="0">
                <a:latin typeface="Times New Roman" pitchFamily="18" charset="0"/>
                <a:cs typeface="Times New Roman" pitchFamily="18" charset="0"/>
              </a:rPr>
              <a:t>Utility graphs</a:t>
            </a:r>
            <a:r>
              <a:rPr lang="en-IN" sz="2000" dirty="0">
                <a:latin typeface="Times New Roman" pitchFamily="18" charset="0"/>
                <a:cs typeface="Times New Roman" pitchFamily="18" charset="0"/>
              </a:rPr>
              <a:t>: The power grid, the Internet, and the water network are all examples of graphs where vertices represent connection points, and edges the wires or pipes between them.</a:t>
            </a:r>
          </a:p>
          <a:p>
            <a:pPr marL="444500" indent="0" algn="just">
              <a:buNone/>
            </a:pPr>
            <a:r>
              <a:rPr lang="en-IN" sz="2000" dirty="0">
                <a:latin typeface="Times New Roman" pitchFamily="18" charset="0"/>
                <a:cs typeface="Times New Roman" pitchFamily="18" charset="0"/>
              </a:rPr>
              <a:t>Analysing properties of these graphs is very important in understanding the reliability of such utilities under failure or attack, or in minimizing the costs to build infrastructure that matches required demands.</a:t>
            </a:r>
          </a:p>
          <a:p>
            <a:pPr marL="174625" indent="0" algn="just">
              <a:buNone/>
            </a:pPr>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311375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FC2BA1B-2F97-4031-8AEB-64DD29668C7A}"/>
              </a:ext>
            </a:extLst>
          </p:cNvPr>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212995" name="Rectangle 3">
            <a:extLst>
              <a:ext uri="{FF2B5EF4-FFF2-40B4-BE49-F238E27FC236}">
                <a16:creationId xmlns:a16="http://schemas.microsoft.com/office/drawing/2014/main" id="{FD65B116-06B5-4E7A-BF82-D9800023B8AC}"/>
              </a:ext>
            </a:extLst>
          </p:cNvPr>
          <p:cNvSpPr>
            <a:spLocks noGrp="1" noChangeArrowheads="1"/>
          </p:cNvSpPr>
          <p:nvPr>
            <p:ph type="body" idx="1"/>
          </p:nvPr>
        </p:nvSpPr>
        <p:spPr>
          <a:xfrm>
            <a:off x="228600" y="1371600"/>
            <a:ext cx="8686800" cy="2514600"/>
          </a:xfrm>
        </p:spPr>
        <p:txBody>
          <a:bodyPr/>
          <a:lstStyle/>
          <a:p>
            <a:pPr eaLnBrk="1" hangingPunct="1"/>
            <a:r>
              <a:rPr lang="en-US" altLang="en-US" sz="3600">
                <a:solidFill>
                  <a:schemeClr val="tx2"/>
                </a:solidFill>
                <a:latin typeface="Times New Roman" panose="02020603050405020304" pitchFamily="18" charset="0"/>
                <a:sym typeface="Symbol" panose="05050102010706020507" pitchFamily="18" charset="2"/>
              </a:rPr>
              <a:t>Corollary 3:</a:t>
            </a:r>
            <a:r>
              <a:rPr lang="en-US" altLang="en-US" sz="3600">
                <a:latin typeface="Times New Roman" panose="02020603050405020304" pitchFamily="18" charset="0"/>
                <a:sym typeface="Symbol" panose="05050102010706020507" pitchFamily="18" charset="2"/>
              </a:rPr>
              <a:t> If a connected planar simple graph has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edges and </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vertices with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and no circuits of length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2</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- 4.</a:t>
            </a:r>
          </a:p>
          <a:p>
            <a:pPr eaLnBrk="1" hangingPunct="1">
              <a:lnSpc>
                <a:spcPct val="90000"/>
              </a:lnSpc>
            </a:pPr>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3,3 </a:t>
            </a:r>
            <a:r>
              <a:rPr lang="en-US" altLang="en-US" sz="3600">
                <a:latin typeface="Times New Roman" panose="02020603050405020304" pitchFamily="18" charset="0"/>
              </a:rPr>
              <a:t>planar?</a:t>
            </a:r>
          </a:p>
        </p:txBody>
      </p:sp>
      <p:grpSp>
        <p:nvGrpSpPr>
          <p:cNvPr id="2" name="Group 4">
            <a:extLst>
              <a:ext uri="{FF2B5EF4-FFF2-40B4-BE49-F238E27FC236}">
                <a16:creationId xmlns:a16="http://schemas.microsoft.com/office/drawing/2014/main" id="{BE4A35C0-1F6C-4855-B1FB-36B2FEE2E332}"/>
              </a:ext>
            </a:extLst>
          </p:cNvPr>
          <p:cNvGrpSpPr>
            <a:grpSpLocks/>
          </p:cNvGrpSpPr>
          <p:nvPr/>
        </p:nvGrpSpPr>
        <p:grpSpPr bwMode="auto">
          <a:xfrm>
            <a:off x="5715000" y="4114800"/>
            <a:ext cx="2709863" cy="1905000"/>
            <a:chOff x="2198" y="3014"/>
            <a:chExt cx="1371" cy="863"/>
          </a:xfrm>
        </p:grpSpPr>
        <p:sp>
          <p:nvSpPr>
            <p:cNvPr id="23557" name="Oval 5">
              <a:extLst>
                <a:ext uri="{FF2B5EF4-FFF2-40B4-BE49-F238E27FC236}">
                  <a16:creationId xmlns:a16="http://schemas.microsoft.com/office/drawing/2014/main" id="{B7A67FF7-46C9-484F-B589-76CD19D1B1E7}"/>
                </a:ext>
              </a:extLst>
            </p:cNvPr>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8" name="Line 6">
              <a:extLst>
                <a:ext uri="{FF2B5EF4-FFF2-40B4-BE49-F238E27FC236}">
                  <a16:creationId xmlns:a16="http://schemas.microsoft.com/office/drawing/2014/main" id="{9113C645-0EFE-4E9A-8DCF-C2A76F8BDBB2}"/>
                </a:ext>
              </a:extLst>
            </p:cNvPr>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59" name="Line 7">
              <a:extLst>
                <a:ext uri="{FF2B5EF4-FFF2-40B4-BE49-F238E27FC236}">
                  <a16:creationId xmlns:a16="http://schemas.microsoft.com/office/drawing/2014/main" id="{1CC70A08-7350-4614-ABB7-2102A0B280A6}"/>
                </a:ext>
              </a:extLst>
            </p:cNvPr>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0" name="Line 8">
              <a:extLst>
                <a:ext uri="{FF2B5EF4-FFF2-40B4-BE49-F238E27FC236}">
                  <a16:creationId xmlns:a16="http://schemas.microsoft.com/office/drawing/2014/main" id="{F45AFA4A-1229-4044-B948-3C26C9CA544C}"/>
                </a:ext>
              </a:extLst>
            </p:cNvPr>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1" name="Line 9">
              <a:extLst>
                <a:ext uri="{FF2B5EF4-FFF2-40B4-BE49-F238E27FC236}">
                  <a16:creationId xmlns:a16="http://schemas.microsoft.com/office/drawing/2014/main" id="{640E8F46-297D-4663-B102-E88F1DC6A9E8}"/>
                </a:ext>
              </a:extLst>
            </p:cNvPr>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2" name="Line 10">
              <a:extLst>
                <a:ext uri="{FF2B5EF4-FFF2-40B4-BE49-F238E27FC236}">
                  <a16:creationId xmlns:a16="http://schemas.microsoft.com/office/drawing/2014/main" id="{11065CAC-A706-4549-BFDC-947EC0F97132}"/>
                </a:ext>
              </a:extLst>
            </p:cNvPr>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3" name="Line 11">
              <a:extLst>
                <a:ext uri="{FF2B5EF4-FFF2-40B4-BE49-F238E27FC236}">
                  <a16:creationId xmlns:a16="http://schemas.microsoft.com/office/drawing/2014/main" id="{AAD952AD-7A59-4795-9F7D-E4C8B2638056}"/>
                </a:ext>
              </a:extLst>
            </p:cNvPr>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4" name="Line 12">
              <a:extLst>
                <a:ext uri="{FF2B5EF4-FFF2-40B4-BE49-F238E27FC236}">
                  <a16:creationId xmlns:a16="http://schemas.microsoft.com/office/drawing/2014/main" id="{F47A0FDB-C9E2-425D-9D28-F22501D86220}"/>
                </a:ext>
              </a:extLst>
            </p:cNvPr>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5" name="Line 13">
              <a:extLst>
                <a:ext uri="{FF2B5EF4-FFF2-40B4-BE49-F238E27FC236}">
                  <a16:creationId xmlns:a16="http://schemas.microsoft.com/office/drawing/2014/main" id="{56E721F9-AFD3-4DC5-B447-20EBF7F493AD}"/>
                </a:ext>
              </a:extLst>
            </p:cNvPr>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6" name="Line 14">
              <a:extLst>
                <a:ext uri="{FF2B5EF4-FFF2-40B4-BE49-F238E27FC236}">
                  <a16:creationId xmlns:a16="http://schemas.microsoft.com/office/drawing/2014/main" id="{49C1F25C-8863-441E-BE29-4BFC02062FD2}"/>
                </a:ext>
              </a:extLst>
            </p:cNvPr>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7" name="Oval 15">
              <a:extLst>
                <a:ext uri="{FF2B5EF4-FFF2-40B4-BE49-F238E27FC236}">
                  <a16:creationId xmlns:a16="http://schemas.microsoft.com/office/drawing/2014/main" id="{1E1DA35D-43F7-4CBB-8740-BA7070996CC1}"/>
                </a:ext>
              </a:extLst>
            </p:cNvPr>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8" name="Oval 16">
              <a:extLst>
                <a:ext uri="{FF2B5EF4-FFF2-40B4-BE49-F238E27FC236}">
                  <a16:creationId xmlns:a16="http://schemas.microsoft.com/office/drawing/2014/main" id="{B7934470-2679-45FE-B00B-9D27A4527DBD}"/>
                </a:ext>
              </a:extLst>
            </p:cNvPr>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9" name="Oval 17">
              <a:extLst>
                <a:ext uri="{FF2B5EF4-FFF2-40B4-BE49-F238E27FC236}">
                  <a16:creationId xmlns:a16="http://schemas.microsoft.com/office/drawing/2014/main" id="{76D9C485-995C-43AD-9743-BB3BBBC38E6C}"/>
                </a:ext>
              </a:extLst>
            </p:cNvPr>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0" name="Oval 18">
              <a:extLst>
                <a:ext uri="{FF2B5EF4-FFF2-40B4-BE49-F238E27FC236}">
                  <a16:creationId xmlns:a16="http://schemas.microsoft.com/office/drawing/2014/main" id="{E1AE3BC5-CC7B-4D4A-BDB0-5314E172EA45}"/>
                </a:ext>
              </a:extLst>
            </p:cNvPr>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1" name="Oval 19">
              <a:extLst>
                <a:ext uri="{FF2B5EF4-FFF2-40B4-BE49-F238E27FC236}">
                  <a16:creationId xmlns:a16="http://schemas.microsoft.com/office/drawing/2014/main" id="{15D45682-D8C4-4E65-B5F9-0E50725561A3}"/>
                </a:ext>
              </a:extLst>
            </p:cNvPr>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1" end="1"/>
                                            </p:txEl>
                                          </p:spTgt>
                                        </p:tgtEl>
                                        <p:attrNameLst>
                                          <p:attrName>style.visibility</p:attrName>
                                        </p:attrNameLst>
                                      </p:cBhvr>
                                      <p:to>
                                        <p:strVal val="visible"/>
                                      </p:to>
                                    </p:set>
                                    <p:anim calcmode="lin" valueType="num">
                                      <p:cBhvr additive="base">
                                        <p:cTn id="13"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EBD5315-AB63-44EB-B475-9B0F08D4D6BA}"/>
              </a:ext>
            </a:extLst>
          </p:cNvPr>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214019" name="Rectangle 3">
            <a:extLst>
              <a:ext uri="{FF2B5EF4-FFF2-40B4-BE49-F238E27FC236}">
                <a16:creationId xmlns:a16="http://schemas.microsoft.com/office/drawing/2014/main" id="{73BF6D5B-3DC8-42C4-A1F6-0F0412388C2E}"/>
              </a:ext>
            </a:extLst>
          </p:cNvPr>
          <p:cNvSpPr>
            <a:spLocks noGrp="1" noChangeArrowheads="1"/>
          </p:cNvSpPr>
          <p:nvPr>
            <p:ph type="body" idx="1"/>
          </p:nvPr>
        </p:nvSpPr>
        <p:spPr>
          <a:xfrm>
            <a:off x="228600" y="1371600"/>
            <a:ext cx="8686800" cy="3810000"/>
          </a:xfrm>
        </p:spPr>
        <p:txBody>
          <a:bodyPr/>
          <a:lstStyle/>
          <a:p>
            <a:pPr eaLnBrk="1" hangingPunct="1"/>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has 6 vertices and 9 edges. </a:t>
            </a:r>
          </a:p>
          <a:p>
            <a:pPr eaLnBrk="1" hangingPunct="1"/>
            <a:r>
              <a:rPr lang="en-US" altLang="en-US" sz="2800">
                <a:latin typeface="Times New Roman" panose="02020603050405020304" pitchFamily="18" charset="0"/>
              </a:rPr>
              <a:t>Obviously, v </a:t>
            </a:r>
            <a:r>
              <a:rPr lang="en-US" altLang="en-US" sz="2800">
                <a:latin typeface="Times New Roman" panose="02020603050405020304" pitchFamily="18" charset="0"/>
                <a:sym typeface="Symbol" panose="05050102010706020507" pitchFamily="18" charset="2"/>
              </a:rPr>
              <a:t> 3 and there are no circuits of length 3.  </a:t>
            </a:r>
          </a:p>
          <a:p>
            <a:pPr eaLnBrk="1" hangingPunct="1"/>
            <a:r>
              <a:rPr lang="en-US" altLang="en-US" sz="2800">
                <a:latin typeface="Times New Roman" panose="02020603050405020304" pitchFamily="18" charset="0"/>
                <a:sym typeface="Symbol" panose="05050102010706020507" pitchFamily="18" charset="2"/>
              </a:rPr>
              <a:t>If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were planar, then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would have to be true.  </a:t>
            </a:r>
          </a:p>
          <a:p>
            <a:pPr eaLnBrk="1" hangingPunct="1"/>
            <a:r>
              <a:rPr lang="en-US" altLang="en-US" sz="2800">
                <a:latin typeface="Times New Roman" panose="02020603050405020304" pitchFamily="18" charset="0"/>
                <a:sym typeface="Symbol" panose="05050102010706020507" pitchFamily="18" charset="2"/>
              </a:rPr>
              <a:t>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 2*6 – 4  = 8 </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must be  8.</a:t>
            </a:r>
          </a:p>
          <a:p>
            <a:pPr eaLnBrk="1" hangingPunct="1"/>
            <a:r>
              <a:rPr lang="en-US" altLang="en-US" sz="2800">
                <a:latin typeface="Times New Roman" panose="02020603050405020304" pitchFamily="18" charset="0"/>
                <a:sym typeface="Symbol" panose="05050102010706020507" pitchFamily="18" charset="2"/>
              </a:rPr>
              <a:t>But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9.</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 </a:t>
            </a:r>
            <a:r>
              <a:rPr lang="en-US" altLang="en-US" sz="2800">
                <a:latin typeface="Times New Roman" panose="02020603050405020304" pitchFamily="18" charset="0"/>
              </a:rPr>
              <a:t>is nonplanar.</a:t>
            </a:r>
            <a:endParaRPr lang="en-US" altLang="en-US" sz="2800" baseline="-25000">
              <a:latin typeface="Times New Roman" panose="02020603050405020304" pitchFamily="18" charset="0"/>
            </a:endParaRPr>
          </a:p>
        </p:txBody>
      </p:sp>
      <p:grpSp>
        <p:nvGrpSpPr>
          <p:cNvPr id="2" name="Group 4">
            <a:extLst>
              <a:ext uri="{FF2B5EF4-FFF2-40B4-BE49-F238E27FC236}">
                <a16:creationId xmlns:a16="http://schemas.microsoft.com/office/drawing/2014/main" id="{56DEE66F-1623-447C-BD8F-41CBC1504586}"/>
              </a:ext>
            </a:extLst>
          </p:cNvPr>
          <p:cNvGrpSpPr>
            <a:grpSpLocks/>
          </p:cNvGrpSpPr>
          <p:nvPr/>
        </p:nvGrpSpPr>
        <p:grpSpPr bwMode="auto">
          <a:xfrm>
            <a:off x="4876800" y="3429000"/>
            <a:ext cx="3548063" cy="2590800"/>
            <a:chOff x="2198" y="3014"/>
            <a:chExt cx="1371" cy="863"/>
          </a:xfrm>
        </p:grpSpPr>
        <p:sp>
          <p:nvSpPr>
            <p:cNvPr id="24582" name="Oval 5">
              <a:extLst>
                <a:ext uri="{FF2B5EF4-FFF2-40B4-BE49-F238E27FC236}">
                  <a16:creationId xmlns:a16="http://schemas.microsoft.com/office/drawing/2014/main" id="{653F6DBB-4778-4420-8FFC-709DE39CA61B}"/>
                </a:ext>
              </a:extLst>
            </p:cNvPr>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Line 6">
              <a:extLst>
                <a:ext uri="{FF2B5EF4-FFF2-40B4-BE49-F238E27FC236}">
                  <a16:creationId xmlns:a16="http://schemas.microsoft.com/office/drawing/2014/main" id="{905F092D-EFAB-4A0A-AA72-4FB70A1DF8F3}"/>
                </a:ext>
              </a:extLst>
            </p:cNvPr>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4" name="Line 7">
              <a:extLst>
                <a:ext uri="{FF2B5EF4-FFF2-40B4-BE49-F238E27FC236}">
                  <a16:creationId xmlns:a16="http://schemas.microsoft.com/office/drawing/2014/main" id="{701505FD-77F2-4A83-B916-62C2824BBC6C}"/>
                </a:ext>
              </a:extLst>
            </p:cNvPr>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5" name="Line 8">
              <a:extLst>
                <a:ext uri="{FF2B5EF4-FFF2-40B4-BE49-F238E27FC236}">
                  <a16:creationId xmlns:a16="http://schemas.microsoft.com/office/drawing/2014/main" id="{272F740D-DF5B-4395-856E-8A47155B65D7}"/>
                </a:ext>
              </a:extLst>
            </p:cNvPr>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6" name="Line 9">
              <a:extLst>
                <a:ext uri="{FF2B5EF4-FFF2-40B4-BE49-F238E27FC236}">
                  <a16:creationId xmlns:a16="http://schemas.microsoft.com/office/drawing/2014/main" id="{D077E517-4772-4FD5-93F8-1D7D28A51299}"/>
                </a:ext>
              </a:extLst>
            </p:cNvPr>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7" name="Line 10">
              <a:extLst>
                <a:ext uri="{FF2B5EF4-FFF2-40B4-BE49-F238E27FC236}">
                  <a16:creationId xmlns:a16="http://schemas.microsoft.com/office/drawing/2014/main" id="{D29DE8D5-4717-40D8-87FE-0FA50D01D5F3}"/>
                </a:ext>
              </a:extLst>
            </p:cNvPr>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8" name="Line 11">
              <a:extLst>
                <a:ext uri="{FF2B5EF4-FFF2-40B4-BE49-F238E27FC236}">
                  <a16:creationId xmlns:a16="http://schemas.microsoft.com/office/drawing/2014/main" id="{E7AAB413-BA91-43A8-A1CC-9ACDCCE61523}"/>
                </a:ext>
              </a:extLst>
            </p:cNvPr>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89" name="Line 12">
              <a:extLst>
                <a:ext uri="{FF2B5EF4-FFF2-40B4-BE49-F238E27FC236}">
                  <a16:creationId xmlns:a16="http://schemas.microsoft.com/office/drawing/2014/main" id="{C483CA64-0684-4203-A593-566D04B2B866}"/>
                </a:ext>
              </a:extLst>
            </p:cNvPr>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0" name="Line 13">
              <a:extLst>
                <a:ext uri="{FF2B5EF4-FFF2-40B4-BE49-F238E27FC236}">
                  <a16:creationId xmlns:a16="http://schemas.microsoft.com/office/drawing/2014/main" id="{B7B08E38-BD7E-412A-B84F-BB836EA8B58C}"/>
                </a:ext>
              </a:extLst>
            </p:cNvPr>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1" name="Line 14">
              <a:extLst>
                <a:ext uri="{FF2B5EF4-FFF2-40B4-BE49-F238E27FC236}">
                  <a16:creationId xmlns:a16="http://schemas.microsoft.com/office/drawing/2014/main" id="{F1688639-1571-427C-A274-21CDF2FEADCF}"/>
                </a:ext>
              </a:extLst>
            </p:cNvPr>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2" name="Oval 15">
              <a:extLst>
                <a:ext uri="{FF2B5EF4-FFF2-40B4-BE49-F238E27FC236}">
                  <a16:creationId xmlns:a16="http://schemas.microsoft.com/office/drawing/2014/main" id="{08FBC1CD-FC5A-4895-895D-DD8040580373}"/>
                </a:ext>
              </a:extLst>
            </p:cNvPr>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Oval 16">
              <a:extLst>
                <a:ext uri="{FF2B5EF4-FFF2-40B4-BE49-F238E27FC236}">
                  <a16:creationId xmlns:a16="http://schemas.microsoft.com/office/drawing/2014/main" id="{79FC1CC3-D630-471E-AA2A-D6B327697A46}"/>
                </a:ext>
              </a:extLst>
            </p:cNvPr>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Oval 17">
              <a:extLst>
                <a:ext uri="{FF2B5EF4-FFF2-40B4-BE49-F238E27FC236}">
                  <a16:creationId xmlns:a16="http://schemas.microsoft.com/office/drawing/2014/main" id="{F6E4A133-0EA4-44F8-AEE1-8346AFF02CAD}"/>
                </a:ext>
              </a:extLst>
            </p:cNvPr>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5" name="Oval 18">
              <a:extLst>
                <a:ext uri="{FF2B5EF4-FFF2-40B4-BE49-F238E27FC236}">
                  <a16:creationId xmlns:a16="http://schemas.microsoft.com/office/drawing/2014/main" id="{82AAA2A9-2612-4E9A-9082-E5ED36BEEF41}"/>
                </a:ext>
              </a:extLst>
            </p:cNvPr>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Oval 19">
              <a:extLst>
                <a:ext uri="{FF2B5EF4-FFF2-40B4-BE49-F238E27FC236}">
                  <a16:creationId xmlns:a16="http://schemas.microsoft.com/office/drawing/2014/main" id="{61A1633B-69DD-4CCF-B7E8-78A22718BF25}"/>
                </a:ext>
              </a:extLst>
            </p:cNvPr>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4581" name="Text Box 21">
            <a:extLst>
              <a:ext uri="{FF2B5EF4-FFF2-40B4-BE49-F238E27FC236}">
                <a16:creationId xmlns:a16="http://schemas.microsoft.com/office/drawing/2014/main" id="{848CE218-039A-416F-9BBF-0D6EBC18DA0E}"/>
              </a:ext>
            </a:extLst>
          </p:cNvPr>
          <p:cNvSpPr txBox="1">
            <a:spLocks noChangeArrowheads="1"/>
          </p:cNvSpPr>
          <p:nvPr/>
        </p:nvSpPr>
        <p:spPr bwMode="auto">
          <a:xfrm>
            <a:off x="5257800" y="6096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i="1"/>
              <a:t>K</a:t>
            </a:r>
            <a:r>
              <a:rPr lang="en-US" altLang="en-US" baseline="-25000"/>
              <a:t>3,3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anim calcmode="lin" valueType="num">
                                      <p:cBhvr additive="base">
                                        <p:cTn id="19"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19">
                                            <p:txEl>
                                              <p:pRg st="3" end="3"/>
                                            </p:txEl>
                                          </p:spTgt>
                                        </p:tgtEl>
                                        <p:attrNameLst>
                                          <p:attrName>style.visibility</p:attrName>
                                        </p:attrNameLst>
                                      </p:cBhvr>
                                      <p:to>
                                        <p:strVal val="visible"/>
                                      </p:to>
                                    </p:set>
                                    <p:anim calcmode="lin" valueType="num">
                                      <p:cBhvr additive="base">
                                        <p:cTn id="25"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4019">
                                            <p:txEl>
                                              <p:pRg st="4" end="4"/>
                                            </p:txEl>
                                          </p:spTgt>
                                        </p:tgtEl>
                                        <p:attrNameLst>
                                          <p:attrName>style.visibility</p:attrName>
                                        </p:attrNameLst>
                                      </p:cBhvr>
                                      <p:to>
                                        <p:strVal val="visible"/>
                                      </p:to>
                                    </p:set>
                                    <p:anim calcmode="lin" valueType="num">
                                      <p:cBhvr additive="base">
                                        <p:cTn id="31"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4019">
                                            <p:txEl>
                                              <p:pRg st="5" end="5"/>
                                            </p:txEl>
                                          </p:spTgt>
                                        </p:tgtEl>
                                        <p:attrNameLst>
                                          <p:attrName>style.visibility</p:attrName>
                                        </p:attrNameLst>
                                      </p:cBhvr>
                                      <p:to>
                                        <p:strVal val="visible"/>
                                      </p:to>
                                    </p:set>
                                    <p:anim calcmode="lin" valueType="num">
                                      <p:cBhvr additive="base">
                                        <p:cTn id="37" dur="500" fill="hold"/>
                                        <p:tgtEl>
                                          <p:spTgt spid="2140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40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4019">
                                            <p:txEl>
                                              <p:pRg st="6" end="6"/>
                                            </p:txEl>
                                          </p:spTgt>
                                        </p:tgtEl>
                                        <p:attrNameLst>
                                          <p:attrName>style.visibility</p:attrName>
                                        </p:attrNameLst>
                                      </p:cBhvr>
                                      <p:to>
                                        <p:strVal val="visible"/>
                                      </p:to>
                                    </p:set>
                                    <p:anim calcmode="lin" valueType="num">
                                      <p:cBhvr additive="base">
                                        <p:cTn id="43" dur="500" fill="hold"/>
                                        <p:tgtEl>
                                          <p:spTgt spid="2140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40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Planar Graph </a:t>
            </a:r>
          </a:p>
        </p:txBody>
      </p:sp>
      <p:sp>
        <p:nvSpPr>
          <p:cNvPr id="4" name="TextBox 3"/>
          <p:cNvSpPr txBox="1"/>
          <p:nvPr/>
        </p:nvSpPr>
        <p:spPr>
          <a:xfrm>
            <a:off x="235231" y="1648150"/>
            <a:ext cx="8433168" cy="2831544"/>
          </a:xfrm>
          <a:prstGeom prst="rect">
            <a:avLst/>
          </a:prstGeom>
          <a:noFill/>
        </p:spPr>
        <p:txBody>
          <a:bodyPr wrap="none" rtlCol="0">
            <a:spAutoFit/>
          </a:bodyPr>
          <a:lstStyle/>
          <a:p>
            <a:pPr>
              <a:lnSpc>
                <a:spcPct val="150000"/>
              </a:lnSpc>
            </a:pPr>
            <a:r>
              <a:rPr lang="en-US" sz="2400" dirty="0"/>
              <a:t>How to verify that a graph is a </a:t>
            </a:r>
            <a:r>
              <a:rPr lang="en-US" sz="2400" b="1" dirty="0"/>
              <a:t>planar graph?</a:t>
            </a:r>
            <a:r>
              <a:rPr lang="en-US" sz="2400" dirty="0"/>
              <a:t> It should not depend </a:t>
            </a:r>
          </a:p>
          <a:p>
            <a:pPr>
              <a:lnSpc>
                <a:spcPct val="150000"/>
              </a:lnSpc>
            </a:pPr>
            <a:r>
              <a:rPr lang="en-US" sz="2400" dirty="0"/>
              <a:t>upon how you draw the graph.</a:t>
            </a:r>
          </a:p>
          <a:p>
            <a:pPr>
              <a:lnSpc>
                <a:spcPct val="150000"/>
              </a:lnSpc>
            </a:pPr>
            <a:endParaRPr lang="en-US" sz="2400" dirty="0"/>
          </a:p>
          <a:p>
            <a:pPr>
              <a:lnSpc>
                <a:spcPct val="150000"/>
              </a:lnSpc>
            </a:pPr>
            <a:r>
              <a:rPr lang="en-US" sz="2400" b="1" dirty="0">
                <a:solidFill>
                  <a:srgbClr val="0000FF"/>
                </a:solidFill>
              </a:rPr>
              <a:t>Any </a:t>
            </a:r>
            <a:r>
              <a:rPr lang="en-US" sz="2400" dirty="0">
                <a:solidFill>
                  <a:srgbClr val="0000FF"/>
                </a:solidFill>
              </a:rPr>
              <a:t>graph that contains a K</a:t>
            </a:r>
            <a:r>
              <a:rPr lang="en-US" sz="2400" baseline="-25000" dirty="0">
                <a:solidFill>
                  <a:srgbClr val="0000FF"/>
                </a:solidFill>
              </a:rPr>
              <a:t>5</a:t>
            </a:r>
            <a:r>
              <a:rPr lang="en-US" sz="2400" dirty="0">
                <a:solidFill>
                  <a:srgbClr val="0000FF"/>
                </a:solidFill>
              </a:rPr>
              <a:t> or K</a:t>
            </a:r>
            <a:r>
              <a:rPr lang="en-US" sz="2400" baseline="-25000" dirty="0">
                <a:solidFill>
                  <a:srgbClr val="0000FF"/>
                </a:solidFill>
              </a:rPr>
              <a:t>3,3</a:t>
            </a:r>
            <a:r>
              <a:rPr lang="en-US" sz="2400" dirty="0">
                <a:solidFill>
                  <a:srgbClr val="0000FF"/>
                </a:solidFill>
              </a:rPr>
              <a:t> as its sub-graph is not planar </a:t>
            </a:r>
          </a:p>
          <a:p>
            <a:pPr>
              <a:lnSpc>
                <a:spcPct val="150000"/>
              </a:lnSpc>
            </a:pPr>
            <a:endParaRPr lang="en-US" sz="2400" b="1"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BEB8-BD59-429D-A51A-65B2B4FD82DD}"/>
              </a:ext>
            </a:extLst>
          </p:cNvPr>
          <p:cNvSpPr>
            <a:spLocks noGrp="1"/>
          </p:cNvSpPr>
          <p:nvPr>
            <p:ph type="title"/>
          </p:nvPr>
        </p:nvSpPr>
        <p:spPr>
          <a:xfrm>
            <a:off x="628650" y="2590800"/>
            <a:ext cx="7886700" cy="1325563"/>
          </a:xfrm>
        </p:spPr>
        <p:txBody>
          <a:bodyPr/>
          <a:lstStyle/>
          <a:p>
            <a:pPr algn="ctr"/>
            <a:r>
              <a:rPr lang="en-IN" dirty="0"/>
              <a:t>Graph Coloring</a:t>
            </a:r>
          </a:p>
        </p:txBody>
      </p:sp>
    </p:spTree>
    <p:extLst>
      <p:ext uri="{BB962C8B-B14F-4D97-AF65-F5344CB8AC3E}">
        <p14:creationId xmlns:p14="http://schemas.microsoft.com/office/powerpoint/2010/main" val="195538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Exam scheduling</a:t>
            </a:r>
          </a:p>
        </p:txBody>
      </p:sp>
      <p:pic>
        <p:nvPicPr>
          <p:cNvPr id="6" name="Picture 5"/>
          <p:cNvPicPr>
            <a:picLocks noChangeAspect="1"/>
          </p:cNvPicPr>
          <p:nvPr/>
        </p:nvPicPr>
        <p:blipFill>
          <a:blip r:embed="rId2"/>
          <a:stretch>
            <a:fillRect/>
          </a:stretch>
        </p:blipFill>
        <p:spPr>
          <a:xfrm>
            <a:off x="1294534" y="1575137"/>
            <a:ext cx="6134100" cy="4229100"/>
          </a:xfrm>
          <a:prstGeom prst="rect">
            <a:avLst/>
          </a:prstGeom>
        </p:spPr>
      </p:pic>
      <p:sp>
        <p:nvSpPr>
          <p:cNvPr id="4" name="TextBox 3"/>
          <p:cNvSpPr txBox="1"/>
          <p:nvPr/>
        </p:nvSpPr>
        <p:spPr>
          <a:xfrm>
            <a:off x="3957888" y="6005211"/>
            <a:ext cx="718466" cy="369332"/>
          </a:xfrm>
          <a:prstGeom prst="rect">
            <a:avLst/>
          </a:prstGeom>
          <a:noFill/>
        </p:spPr>
        <p:txBody>
          <a:bodyPr wrap="none" rtlCol="0">
            <a:spAutoFit/>
          </a:bodyPr>
          <a:lstStyle/>
          <a:p>
            <a:r>
              <a:rPr lang="en-US" dirty="0"/>
              <a:t>Why?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sp>
        <p:nvSpPr>
          <p:cNvPr id="3" name="Content Placeholder 2"/>
          <p:cNvSpPr>
            <a:spLocks noGrp="1"/>
          </p:cNvSpPr>
          <p:nvPr>
            <p:ph idx="1"/>
          </p:nvPr>
        </p:nvSpPr>
        <p:spPr/>
        <p:txBody>
          <a:bodyPr/>
          <a:lstStyle/>
          <a:p>
            <a:pPr>
              <a:buNone/>
            </a:pPr>
            <a:r>
              <a:rPr lang="en-US" dirty="0"/>
              <a:t>	</a:t>
            </a:r>
            <a:r>
              <a:rPr lang="en-US" sz="2400" dirty="0"/>
              <a:t>Let G be a graph, and C be a set of colors. Graph coloring finds an assignment of colors to the different nodes of G, so that no two adjacent nodes have the same color.</a:t>
            </a:r>
          </a:p>
          <a:p>
            <a:pPr>
              <a:buNone/>
            </a:pPr>
            <a:endParaRPr lang="en-US" sz="2400" dirty="0"/>
          </a:p>
          <a:p>
            <a:pPr>
              <a:buNone/>
            </a:pPr>
            <a:r>
              <a:rPr lang="en-US" sz="2400" dirty="0"/>
              <a:t>	The problem becomes challenging when the |C| is small.</a:t>
            </a:r>
          </a:p>
          <a:p>
            <a:pPr>
              <a:buNone/>
            </a:pPr>
            <a:endParaRPr lang="en-US" sz="2400" dirty="0"/>
          </a:p>
          <a:p>
            <a:pPr>
              <a:buNone/>
            </a:pPr>
            <a:r>
              <a:rPr lang="en-US" sz="2400" b="1" dirty="0">
                <a:solidFill>
                  <a:srgbClr val="0000FF"/>
                </a:solidFill>
              </a:rPr>
              <a:t>	</a:t>
            </a:r>
            <a:r>
              <a:rPr lang="en-US" sz="2800" b="1" dirty="0">
                <a:solidFill>
                  <a:srgbClr val="0000FF"/>
                </a:solidFill>
              </a:rPr>
              <a:t>Chromatic number</a:t>
            </a:r>
            <a:r>
              <a:rPr lang="en-US" sz="2400" dirty="0"/>
              <a:t>. The </a:t>
            </a:r>
            <a:r>
              <a:rPr lang="en-US" sz="2400" dirty="0">
                <a:solidFill>
                  <a:srgbClr val="0000FF"/>
                </a:solidFill>
              </a:rPr>
              <a:t>smallest number of colors </a:t>
            </a:r>
            <a:r>
              <a:rPr lang="en-US" sz="2400" dirty="0"/>
              <a:t>needs to color a graph is called its </a:t>
            </a:r>
            <a:r>
              <a:rPr lang="en-US" sz="2400" dirty="0">
                <a:solidFill>
                  <a:srgbClr val="0000FF"/>
                </a:solidFill>
              </a:rPr>
              <a:t>chromatic number</a:t>
            </a:r>
            <a:r>
              <a:rPr lang="en-US" sz="2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Text Box 3"/>
          <p:cNvSpPr txBox="1">
            <a:spLocks noChangeArrowheads="1"/>
          </p:cNvSpPr>
          <p:nvPr/>
        </p:nvSpPr>
        <p:spPr bwMode="auto">
          <a:xfrm>
            <a:off x="3305175" y="457200"/>
            <a:ext cx="24860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Graph Colouring</a:t>
            </a:r>
          </a:p>
        </p:txBody>
      </p:sp>
      <p:sp>
        <p:nvSpPr>
          <p:cNvPr id="180405" name="Text Box 181"/>
          <p:cNvSpPr txBox="1">
            <a:spLocks noChangeArrowheads="1"/>
          </p:cNvSpPr>
          <p:nvPr/>
        </p:nvSpPr>
        <p:spPr bwMode="auto">
          <a:xfrm>
            <a:off x="1752600" y="1295400"/>
            <a:ext cx="5302250" cy="115736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Graph </a:t>
            </a:r>
            <a:r>
              <a:rPr lang="en-US" altLang="en-US" b="1" dirty="0" err="1"/>
              <a:t>Colouring</a:t>
            </a:r>
            <a:r>
              <a:rPr lang="en-US" altLang="en-US" b="1" dirty="0"/>
              <a:t> Problem:</a:t>
            </a:r>
          </a:p>
          <a:p>
            <a:pPr>
              <a:lnSpc>
                <a:spcPct val="150000"/>
              </a:lnSpc>
            </a:pPr>
            <a:r>
              <a:rPr lang="en-US" altLang="en-US" dirty="0"/>
              <a:t>Given a graph, </a:t>
            </a:r>
            <a:r>
              <a:rPr lang="en-US" altLang="en-US" dirty="0" err="1"/>
              <a:t>colour</a:t>
            </a:r>
            <a:r>
              <a:rPr lang="en-US" altLang="en-US" dirty="0"/>
              <a:t> all the vertices so that</a:t>
            </a:r>
          </a:p>
          <a:p>
            <a:pPr>
              <a:lnSpc>
                <a:spcPct val="150000"/>
              </a:lnSpc>
            </a:pPr>
            <a:r>
              <a:rPr lang="en-US" altLang="en-US" dirty="0"/>
              <a:t>two adjacent vertices get different </a:t>
            </a:r>
            <a:r>
              <a:rPr lang="en-US" altLang="en-US" dirty="0" err="1"/>
              <a:t>colours</a:t>
            </a:r>
            <a:r>
              <a:rPr lang="en-US" altLang="en-US" dirty="0"/>
              <a:t>.</a:t>
            </a:r>
          </a:p>
        </p:txBody>
      </p:sp>
      <p:sp>
        <p:nvSpPr>
          <p:cNvPr id="180406" name="Oval 182"/>
          <p:cNvSpPr>
            <a:spLocks noChangeArrowheads="1"/>
          </p:cNvSpPr>
          <p:nvPr/>
        </p:nvSpPr>
        <p:spPr bwMode="auto">
          <a:xfrm>
            <a:off x="2590800" y="41910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07" name="Oval 183"/>
          <p:cNvSpPr>
            <a:spLocks noChangeArrowheads="1"/>
          </p:cNvSpPr>
          <p:nvPr/>
        </p:nvSpPr>
        <p:spPr bwMode="auto">
          <a:xfrm>
            <a:off x="2133600" y="5105400"/>
            <a:ext cx="152400" cy="1524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08" name="Oval 184"/>
          <p:cNvSpPr>
            <a:spLocks noChangeArrowheads="1"/>
          </p:cNvSpPr>
          <p:nvPr/>
        </p:nvSpPr>
        <p:spPr bwMode="auto">
          <a:xfrm>
            <a:off x="3048000" y="5105400"/>
            <a:ext cx="152400" cy="152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09" name="Oval 185"/>
          <p:cNvSpPr>
            <a:spLocks noChangeArrowheads="1"/>
          </p:cNvSpPr>
          <p:nvPr/>
        </p:nvSpPr>
        <p:spPr bwMode="auto">
          <a:xfrm>
            <a:off x="3505200" y="4191000"/>
            <a:ext cx="152400" cy="152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10" name="Oval 186"/>
          <p:cNvSpPr>
            <a:spLocks noChangeArrowheads="1"/>
          </p:cNvSpPr>
          <p:nvPr/>
        </p:nvSpPr>
        <p:spPr bwMode="auto">
          <a:xfrm>
            <a:off x="1676400" y="41910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11" name="Oval 187"/>
          <p:cNvSpPr>
            <a:spLocks noChangeArrowheads="1"/>
          </p:cNvSpPr>
          <p:nvPr/>
        </p:nvSpPr>
        <p:spPr bwMode="auto">
          <a:xfrm>
            <a:off x="2590800" y="6019800"/>
            <a:ext cx="152400" cy="1524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13" name="Line 189"/>
          <p:cNvSpPr>
            <a:spLocks noChangeShapeType="1"/>
          </p:cNvSpPr>
          <p:nvPr/>
        </p:nvSpPr>
        <p:spPr bwMode="auto">
          <a:xfrm>
            <a:off x="1752600" y="4267200"/>
            <a:ext cx="9144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4" name="Line 190"/>
          <p:cNvSpPr>
            <a:spLocks noChangeShapeType="1"/>
          </p:cNvSpPr>
          <p:nvPr/>
        </p:nvSpPr>
        <p:spPr bwMode="auto">
          <a:xfrm>
            <a:off x="1752600" y="4267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5" name="Line 191"/>
          <p:cNvSpPr>
            <a:spLocks noChangeShapeType="1"/>
          </p:cNvSpPr>
          <p:nvPr/>
        </p:nvSpPr>
        <p:spPr bwMode="auto">
          <a:xfrm flipH="1">
            <a:off x="2667000" y="4267200"/>
            <a:ext cx="9144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6" name="Line 192"/>
          <p:cNvSpPr>
            <a:spLocks noChangeShapeType="1"/>
          </p:cNvSpPr>
          <p:nvPr/>
        </p:nvSpPr>
        <p:spPr bwMode="auto">
          <a:xfrm flipH="1">
            <a:off x="2209800" y="4267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7" name="Line 193"/>
          <p:cNvSpPr>
            <a:spLocks noChangeShapeType="1"/>
          </p:cNvSpPr>
          <p:nvPr/>
        </p:nvSpPr>
        <p:spPr bwMode="auto">
          <a:xfrm>
            <a:off x="2209800" y="5181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8" name="Line 194"/>
          <p:cNvSpPr>
            <a:spLocks noChangeShapeType="1"/>
          </p:cNvSpPr>
          <p:nvPr/>
        </p:nvSpPr>
        <p:spPr bwMode="auto">
          <a:xfrm>
            <a:off x="2667000" y="4267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19" name="Text Box 195"/>
          <p:cNvSpPr txBox="1">
            <a:spLocks noChangeArrowheads="1"/>
          </p:cNvSpPr>
          <p:nvPr/>
        </p:nvSpPr>
        <p:spPr bwMode="auto">
          <a:xfrm>
            <a:off x="2216150" y="3048000"/>
            <a:ext cx="4794250" cy="376238"/>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Objective:</a:t>
            </a:r>
            <a:r>
              <a:rPr lang="en-US" altLang="en-US" dirty="0"/>
              <a:t> use </a:t>
            </a:r>
            <a:r>
              <a:rPr lang="en-US" altLang="en-US" dirty="0">
                <a:solidFill>
                  <a:srgbClr val="A50021"/>
                </a:solidFill>
              </a:rPr>
              <a:t>minimum</a:t>
            </a:r>
            <a:r>
              <a:rPr lang="en-US" altLang="en-US" dirty="0"/>
              <a:t> number of </a:t>
            </a:r>
            <a:r>
              <a:rPr lang="en-US" altLang="en-US" dirty="0" err="1"/>
              <a:t>colours</a:t>
            </a:r>
            <a:r>
              <a:rPr lang="en-US" altLang="en-US" dirty="0"/>
              <a:t>.</a:t>
            </a:r>
          </a:p>
        </p:txBody>
      </p:sp>
      <p:sp>
        <p:nvSpPr>
          <p:cNvPr id="180420" name="Oval 196"/>
          <p:cNvSpPr>
            <a:spLocks noChangeArrowheads="1"/>
          </p:cNvSpPr>
          <p:nvPr/>
        </p:nvSpPr>
        <p:spPr bwMode="auto">
          <a:xfrm>
            <a:off x="5791200" y="41910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1" name="Oval 197"/>
          <p:cNvSpPr>
            <a:spLocks noChangeArrowheads="1"/>
          </p:cNvSpPr>
          <p:nvPr/>
        </p:nvSpPr>
        <p:spPr bwMode="auto">
          <a:xfrm>
            <a:off x="5334000" y="5105400"/>
            <a:ext cx="152400" cy="152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2" name="Oval 198"/>
          <p:cNvSpPr>
            <a:spLocks noChangeArrowheads="1"/>
          </p:cNvSpPr>
          <p:nvPr/>
        </p:nvSpPr>
        <p:spPr bwMode="auto">
          <a:xfrm>
            <a:off x="6248400" y="51054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3" name="Oval 199"/>
          <p:cNvSpPr>
            <a:spLocks noChangeArrowheads="1"/>
          </p:cNvSpPr>
          <p:nvPr/>
        </p:nvSpPr>
        <p:spPr bwMode="auto">
          <a:xfrm>
            <a:off x="6705600" y="4191000"/>
            <a:ext cx="152400" cy="152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4" name="Oval 200"/>
          <p:cNvSpPr>
            <a:spLocks noChangeArrowheads="1"/>
          </p:cNvSpPr>
          <p:nvPr/>
        </p:nvSpPr>
        <p:spPr bwMode="auto">
          <a:xfrm>
            <a:off x="4876800" y="41910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5" name="Oval 201"/>
          <p:cNvSpPr>
            <a:spLocks noChangeArrowheads="1"/>
          </p:cNvSpPr>
          <p:nvPr/>
        </p:nvSpPr>
        <p:spPr bwMode="auto">
          <a:xfrm>
            <a:off x="5791200" y="6019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426" name="Line 202"/>
          <p:cNvSpPr>
            <a:spLocks noChangeShapeType="1"/>
          </p:cNvSpPr>
          <p:nvPr/>
        </p:nvSpPr>
        <p:spPr bwMode="auto">
          <a:xfrm>
            <a:off x="4953000" y="4267200"/>
            <a:ext cx="9144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27" name="Line 203"/>
          <p:cNvSpPr>
            <a:spLocks noChangeShapeType="1"/>
          </p:cNvSpPr>
          <p:nvPr/>
        </p:nvSpPr>
        <p:spPr bwMode="auto">
          <a:xfrm>
            <a:off x="4953000" y="4267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28" name="Line 204"/>
          <p:cNvSpPr>
            <a:spLocks noChangeShapeType="1"/>
          </p:cNvSpPr>
          <p:nvPr/>
        </p:nvSpPr>
        <p:spPr bwMode="auto">
          <a:xfrm flipH="1">
            <a:off x="5867400" y="4267200"/>
            <a:ext cx="91440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29" name="Line 205"/>
          <p:cNvSpPr>
            <a:spLocks noChangeShapeType="1"/>
          </p:cNvSpPr>
          <p:nvPr/>
        </p:nvSpPr>
        <p:spPr bwMode="auto">
          <a:xfrm flipH="1">
            <a:off x="5410200" y="4267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30" name="Line 206"/>
          <p:cNvSpPr>
            <a:spLocks noChangeShapeType="1"/>
          </p:cNvSpPr>
          <p:nvPr/>
        </p:nvSpPr>
        <p:spPr bwMode="auto">
          <a:xfrm>
            <a:off x="5410200" y="5181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31" name="Line 207"/>
          <p:cNvSpPr>
            <a:spLocks noChangeShapeType="1"/>
          </p:cNvSpPr>
          <p:nvPr/>
        </p:nvSpPr>
        <p:spPr bwMode="auto">
          <a:xfrm>
            <a:off x="5867400" y="4267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0432" name="Text Box 208"/>
          <p:cNvSpPr txBox="1">
            <a:spLocks noChangeArrowheads="1"/>
          </p:cNvSpPr>
          <p:nvPr/>
        </p:nvSpPr>
        <p:spPr bwMode="auto">
          <a:xfrm>
            <a:off x="6934200" y="5070475"/>
            <a:ext cx="1517650"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3-colourable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0406"/>
                                        </p:tgtEl>
                                        <p:attrNameLst>
                                          <p:attrName>style.visibility</p:attrName>
                                        </p:attrNameLst>
                                      </p:cBhvr>
                                      <p:to>
                                        <p:strVal val="visible"/>
                                      </p:to>
                                    </p:set>
                                    <p:animEffect transition="in" filter="blinds(horizontal)">
                                      <p:cBhvr>
                                        <p:cTn id="7" dur="500"/>
                                        <p:tgtEl>
                                          <p:spTgt spid="1804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0407"/>
                                        </p:tgtEl>
                                        <p:attrNameLst>
                                          <p:attrName>style.visibility</p:attrName>
                                        </p:attrNameLst>
                                      </p:cBhvr>
                                      <p:to>
                                        <p:strVal val="visible"/>
                                      </p:to>
                                    </p:set>
                                    <p:animEffect transition="in" filter="blinds(horizontal)">
                                      <p:cBhvr>
                                        <p:cTn id="10" dur="500"/>
                                        <p:tgtEl>
                                          <p:spTgt spid="18040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0408"/>
                                        </p:tgtEl>
                                        <p:attrNameLst>
                                          <p:attrName>style.visibility</p:attrName>
                                        </p:attrNameLst>
                                      </p:cBhvr>
                                      <p:to>
                                        <p:strVal val="visible"/>
                                      </p:to>
                                    </p:set>
                                    <p:animEffect transition="in" filter="blinds(horizontal)">
                                      <p:cBhvr>
                                        <p:cTn id="13" dur="500"/>
                                        <p:tgtEl>
                                          <p:spTgt spid="18040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0409"/>
                                        </p:tgtEl>
                                        <p:attrNameLst>
                                          <p:attrName>style.visibility</p:attrName>
                                        </p:attrNameLst>
                                      </p:cBhvr>
                                      <p:to>
                                        <p:strVal val="visible"/>
                                      </p:to>
                                    </p:set>
                                    <p:animEffect transition="in" filter="blinds(horizontal)">
                                      <p:cBhvr>
                                        <p:cTn id="16" dur="500"/>
                                        <p:tgtEl>
                                          <p:spTgt spid="18040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0410"/>
                                        </p:tgtEl>
                                        <p:attrNameLst>
                                          <p:attrName>style.visibility</p:attrName>
                                        </p:attrNameLst>
                                      </p:cBhvr>
                                      <p:to>
                                        <p:strVal val="visible"/>
                                      </p:to>
                                    </p:set>
                                    <p:animEffect transition="in" filter="blinds(horizontal)">
                                      <p:cBhvr>
                                        <p:cTn id="19" dur="500"/>
                                        <p:tgtEl>
                                          <p:spTgt spid="1804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0411"/>
                                        </p:tgtEl>
                                        <p:attrNameLst>
                                          <p:attrName>style.visibility</p:attrName>
                                        </p:attrNameLst>
                                      </p:cBhvr>
                                      <p:to>
                                        <p:strVal val="visible"/>
                                      </p:to>
                                    </p:set>
                                    <p:animEffect transition="in" filter="blinds(horizontal)">
                                      <p:cBhvr>
                                        <p:cTn id="22" dur="500"/>
                                        <p:tgtEl>
                                          <p:spTgt spid="18041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0413"/>
                                        </p:tgtEl>
                                        <p:attrNameLst>
                                          <p:attrName>style.visibility</p:attrName>
                                        </p:attrNameLst>
                                      </p:cBhvr>
                                      <p:to>
                                        <p:strVal val="visible"/>
                                      </p:to>
                                    </p:set>
                                    <p:animEffect transition="in" filter="blinds(horizontal)">
                                      <p:cBhvr>
                                        <p:cTn id="25" dur="500"/>
                                        <p:tgtEl>
                                          <p:spTgt spid="1804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0414"/>
                                        </p:tgtEl>
                                        <p:attrNameLst>
                                          <p:attrName>style.visibility</p:attrName>
                                        </p:attrNameLst>
                                      </p:cBhvr>
                                      <p:to>
                                        <p:strVal val="visible"/>
                                      </p:to>
                                    </p:set>
                                    <p:animEffect transition="in" filter="blinds(horizontal)">
                                      <p:cBhvr>
                                        <p:cTn id="28" dur="500"/>
                                        <p:tgtEl>
                                          <p:spTgt spid="1804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0415"/>
                                        </p:tgtEl>
                                        <p:attrNameLst>
                                          <p:attrName>style.visibility</p:attrName>
                                        </p:attrNameLst>
                                      </p:cBhvr>
                                      <p:to>
                                        <p:strVal val="visible"/>
                                      </p:to>
                                    </p:set>
                                    <p:animEffect transition="in" filter="blinds(horizontal)">
                                      <p:cBhvr>
                                        <p:cTn id="31" dur="500"/>
                                        <p:tgtEl>
                                          <p:spTgt spid="1804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0416"/>
                                        </p:tgtEl>
                                        <p:attrNameLst>
                                          <p:attrName>style.visibility</p:attrName>
                                        </p:attrNameLst>
                                      </p:cBhvr>
                                      <p:to>
                                        <p:strVal val="visible"/>
                                      </p:to>
                                    </p:set>
                                    <p:animEffect transition="in" filter="blinds(horizontal)">
                                      <p:cBhvr>
                                        <p:cTn id="34" dur="500"/>
                                        <p:tgtEl>
                                          <p:spTgt spid="1804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80417"/>
                                        </p:tgtEl>
                                        <p:attrNameLst>
                                          <p:attrName>style.visibility</p:attrName>
                                        </p:attrNameLst>
                                      </p:cBhvr>
                                      <p:to>
                                        <p:strVal val="visible"/>
                                      </p:to>
                                    </p:set>
                                    <p:animEffect transition="in" filter="blinds(horizontal)">
                                      <p:cBhvr>
                                        <p:cTn id="37" dur="500"/>
                                        <p:tgtEl>
                                          <p:spTgt spid="1804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0418"/>
                                        </p:tgtEl>
                                        <p:attrNameLst>
                                          <p:attrName>style.visibility</p:attrName>
                                        </p:attrNameLst>
                                      </p:cBhvr>
                                      <p:to>
                                        <p:strVal val="visible"/>
                                      </p:to>
                                    </p:set>
                                    <p:animEffect transition="in" filter="blinds(horizontal)">
                                      <p:cBhvr>
                                        <p:cTn id="40" dur="500"/>
                                        <p:tgtEl>
                                          <p:spTgt spid="18041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0419"/>
                                        </p:tgtEl>
                                        <p:attrNameLst>
                                          <p:attrName>style.visibility</p:attrName>
                                        </p:attrNameLst>
                                      </p:cBhvr>
                                      <p:to>
                                        <p:strVal val="visible"/>
                                      </p:to>
                                    </p:set>
                                    <p:animEffect transition="in" filter="blinds(horizontal)">
                                      <p:cBhvr>
                                        <p:cTn id="45" dur="500"/>
                                        <p:tgtEl>
                                          <p:spTgt spid="18041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80420"/>
                                        </p:tgtEl>
                                        <p:attrNameLst>
                                          <p:attrName>style.visibility</p:attrName>
                                        </p:attrNameLst>
                                      </p:cBhvr>
                                      <p:to>
                                        <p:strVal val="visible"/>
                                      </p:to>
                                    </p:set>
                                    <p:animEffect transition="in" filter="blinds(horizontal)">
                                      <p:cBhvr>
                                        <p:cTn id="50" dur="500"/>
                                        <p:tgtEl>
                                          <p:spTgt spid="18042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80421"/>
                                        </p:tgtEl>
                                        <p:attrNameLst>
                                          <p:attrName>style.visibility</p:attrName>
                                        </p:attrNameLst>
                                      </p:cBhvr>
                                      <p:to>
                                        <p:strVal val="visible"/>
                                      </p:to>
                                    </p:set>
                                    <p:animEffect transition="in" filter="blinds(horizontal)">
                                      <p:cBhvr>
                                        <p:cTn id="53" dur="500"/>
                                        <p:tgtEl>
                                          <p:spTgt spid="18042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80422"/>
                                        </p:tgtEl>
                                        <p:attrNameLst>
                                          <p:attrName>style.visibility</p:attrName>
                                        </p:attrNameLst>
                                      </p:cBhvr>
                                      <p:to>
                                        <p:strVal val="visible"/>
                                      </p:to>
                                    </p:set>
                                    <p:animEffect transition="in" filter="blinds(horizontal)">
                                      <p:cBhvr>
                                        <p:cTn id="56" dur="500"/>
                                        <p:tgtEl>
                                          <p:spTgt spid="18042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80423"/>
                                        </p:tgtEl>
                                        <p:attrNameLst>
                                          <p:attrName>style.visibility</p:attrName>
                                        </p:attrNameLst>
                                      </p:cBhvr>
                                      <p:to>
                                        <p:strVal val="visible"/>
                                      </p:to>
                                    </p:set>
                                    <p:animEffect transition="in" filter="blinds(horizontal)">
                                      <p:cBhvr>
                                        <p:cTn id="59" dur="500"/>
                                        <p:tgtEl>
                                          <p:spTgt spid="18042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80424"/>
                                        </p:tgtEl>
                                        <p:attrNameLst>
                                          <p:attrName>style.visibility</p:attrName>
                                        </p:attrNameLst>
                                      </p:cBhvr>
                                      <p:to>
                                        <p:strVal val="visible"/>
                                      </p:to>
                                    </p:set>
                                    <p:animEffect transition="in" filter="blinds(horizontal)">
                                      <p:cBhvr>
                                        <p:cTn id="62" dur="500"/>
                                        <p:tgtEl>
                                          <p:spTgt spid="180424"/>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80425"/>
                                        </p:tgtEl>
                                        <p:attrNameLst>
                                          <p:attrName>style.visibility</p:attrName>
                                        </p:attrNameLst>
                                      </p:cBhvr>
                                      <p:to>
                                        <p:strVal val="visible"/>
                                      </p:to>
                                    </p:set>
                                    <p:animEffect transition="in" filter="blinds(horizontal)">
                                      <p:cBhvr>
                                        <p:cTn id="65" dur="500"/>
                                        <p:tgtEl>
                                          <p:spTgt spid="18042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80426"/>
                                        </p:tgtEl>
                                        <p:attrNameLst>
                                          <p:attrName>style.visibility</p:attrName>
                                        </p:attrNameLst>
                                      </p:cBhvr>
                                      <p:to>
                                        <p:strVal val="visible"/>
                                      </p:to>
                                    </p:set>
                                    <p:animEffect transition="in" filter="blinds(horizontal)">
                                      <p:cBhvr>
                                        <p:cTn id="68" dur="500"/>
                                        <p:tgtEl>
                                          <p:spTgt spid="180426"/>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80427"/>
                                        </p:tgtEl>
                                        <p:attrNameLst>
                                          <p:attrName>style.visibility</p:attrName>
                                        </p:attrNameLst>
                                      </p:cBhvr>
                                      <p:to>
                                        <p:strVal val="visible"/>
                                      </p:to>
                                    </p:set>
                                    <p:animEffect transition="in" filter="blinds(horizontal)">
                                      <p:cBhvr>
                                        <p:cTn id="71" dur="500"/>
                                        <p:tgtEl>
                                          <p:spTgt spid="18042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80428"/>
                                        </p:tgtEl>
                                        <p:attrNameLst>
                                          <p:attrName>style.visibility</p:attrName>
                                        </p:attrNameLst>
                                      </p:cBhvr>
                                      <p:to>
                                        <p:strVal val="visible"/>
                                      </p:to>
                                    </p:set>
                                    <p:animEffect transition="in" filter="blinds(horizontal)">
                                      <p:cBhvr>
                                        <p:cTn id="74" dur="500"/>
                                        <p:tgtEl>
                                          <p:spTgt spid="180428"/>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80429"/>
                                        </p:tgtEl>
                                        <p:attrNameLst>
                                          <p:attrName>style.visibility</p:attrName>
                                        </p:attrNameLst>
                                      </p:cBhvr>
                                      <p:to>
                                        <p:strVal val="visible"/>
                                      </p:to>
                                    </p:set>
                                    <p:animEffect transition="in" filter="blinds(horizontal)">
                                      <p:cBhvr>
                                        <p:cTn id="77" dur="500"/>
                                        <p:tgtEl>
                                          <p:spTgt spid="180429"/>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80430"/>
                                        </p:tgtEl>
                                        <p:attrNameLst>
                                          <p:attrName>style.visibility</p:attrName>
                                        </p:attrNameLst>
                                      </p:cBhvr>
                                      <p:to>
                                        <p:strVal val="visible"/>
                                      </p:to>
                                    </p:set>
                                    <p:animEffect transition="in" filter="blinds(horizontal)">
                                      <p:cBhvr>
                                        <p:cTn id="80" dur="500"/>
                                        <p:tgtEl>
                                          <p:spTgt spid="180430"/>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80431"/>
                                        </p:tgtEl>
                                        <p:attrNameLst>
                                          <p:attrName>style.visibility</p:attrName>
                                        </p:attrNameLst>
                                      </p:cBhvr>
                                      <p:to>
                                        <p:strVal val="visible"/>
                                      </p:to>
                                    </p:set>
                                    <p:animEffect transition="in" filter="blinds(horizontal)">
                                      <p:cBhvr>
                                        <p:cTn id="83" dur="500"/>
                                        <p:tgtEl>
                                          <p:spTgt spid="18043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180432"/>
                                        </p:tgtEl>
                                        <p:attrNameLst>
                                          <p:attrName>style.visibility</p:attrName>
                                        </p:attrNameLst>
                                      </p:cBhvr>
                                      <p:to>
                                        <p:strVal val="visible"/>
                                      </p:to>
                                    </p:set>
                                    <p:animEffect transition="in" filter="blinds(horizontal)">
                                      <p:cBhvr>
                                        <p:cTn id="88" dur="500"/>
                                        <p:tgtEl>
                                          <p:spTgt spid="180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406" grpId="0" animBg="1"/>
      <p:bldP spid="180407" grpId="0" animBg="1"/>
      <p:bldP spid="180408" grpId="0" animBg="1"/>
      <p:bldP spid="180409" grpId="0" animBg="1"/>
      <p:bldP spid="180410" grpId="0" animBg="1"/>
      <p:bldP spid="180411" grpId="0" animBg="1"/>
      <p:bldP spid="180413" grpId="0" animBg="1"/>
      <p:bldP spid="180414" grpId="0" animBg="1"/>
      <p:bldP spid="180415" grpId="0" animBg="1"/>
      <p:bldP spid="180416" grpId="0" animBg="1"/>
      <p:bldP spid="180417" grpId="0" animBg="1"/>
      <p:bldP spid="180418" grpId="0" animBg="1"/>
      <p:bldP spid="180419" grpId="0" animBg="1"/>
      <p:bldP spid="180420" grpId="0" animBg="1"/>
      <p:bldP spid="180421" grpId="0" animBg="1"/>
      <p:bldP spid="180422" grpId="0" animBg="1"/>
      <p:bldP spid="180423" grpId="0" animBg="1"/>
      <p:bldP spid="180424" grpId="0" animBg="1"/>
      <p:bldP spid="180425" grpId="0" animBg="1"/>
      <p:bldP spid="180426" grpId="0" animBg="1"/>
      <p:bldP spid="180427" grpId="0" animBg="1"/>
      <p:bldP spid="180428" grpId="0" animBg="1"/>
      <p:bldP spid="180429" grpId="0" animBg="1"/>
      <p:bldP spid="180430" grpId="0" animBg="1"/>
      <p:bldP spid="180431" grpId="0" animBg="1"/>
      <p:bldP spid="1804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ext Box 2"/>
          <p:cNvSpPr txBox="1">
            <a:spLocks noChangeArrowheads="1"/>
          </p:cNvSpPr>
          <p:nvPr/>
        </p:nvSpPr>
        <p:spPr bwMode="auto">
          <a:xfrm>
            <a:off x="3057525" y="457200"/>
            <a:ext cx="27479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Optimal Colouring</a:t>
            </a:r>
          </a:p>
        </p:txBody>
      </p:sp>
      <p:sp>
        <p:nvSpPr>
          <p:cNvPr id="697347" name="Text Box 3"/>
          <p:cNvSpPr txBox="1">
            <a:spLocks noChangeArrowheads="1"/>
          </p:cNvSpPr>
          <p:nvPr/>
        </p:nvSpPr>
        <p:spPr bwMode="auto">
          <a:xfrm>
            <a:off x="2128838" y="2133600"/>
            <a:ext cx="4662487"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What graphs have chromatic number one?</a:t>
            </a:r>
          </a:p>
        </p:txBody>
      </p:sp>
      <p:sp>
        <p:nvSpPr>
          <p:cNvPr id="697348" name="Oval 4"/>
          <p:cNvSpPr>
            <a:spLocks noChangeArrowheads="1"/>
          </p:cNvSpPr>
          <p:nvPr/>
        </p:nvSpPr>
        <p:spPr bwMode="auto">
          <a:xfrm>
            <a:off x="2438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349" name="Oval 5"/>
          <p:cNvSpPr>
            <a:spLocks noChangeArrowheads="1"/>
          </p:cNvSpPr>
          <p:nvPr/>
        </p:nvSpPr>
        <p:spPr bwMode="auto">
          <a:xfrm>
            <a:off x="2819400" y="3352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350" name="Oval 6"/>
          <p:cNvSpPr>
            <a:spLocks noChangeArrowheads="1"/>
          </p:cNvSpPr>
          <p:nvPr/>
        </p:nvSpPr>
        <p:spPr bwMode="auto">
          <a:xfrm>
            <a:off x="3429000" y="3581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351" name="Oval 7"/>
          <p:cNvSpPr>
            <a:spLocks noChangeArrowheads="1"/>
          </p:cNvSpPr>
          <p:nvPr/>
        </p:nvSpPr>
        <p:spPr bwMode="auto">
          <a:xfrm>
            <a:off x="32766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352" name="Oval 8"/>
          <p:cNvSpPr>
            <a:spLocks noChangeArrowheads="1"/>
          </p:cNvSpPr>
          <p:nvPr/>
        </p:nvSpPr>
        <p:spPr bwMode="auto">
          <a:xfrm>
            <a:off x="39624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353" name="Text Box 9"/>
          <p:cNvSpPr txBox="1">
            <a:spLocks noChangeArrowheads="1"/>
          </p:cNvSpPr>
          <p:nvPr/>
        </p:nvSpPr>
        <p:spPr bwMode="auto">
          <a:xfrm>
            <a:off x="4589463" y="3124200"/>
            <a:ext cx="2954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when there are no edges…</a:t>
            </a:r>
          </a:p>
        </p:txBody>
      </p:sp>
      <p:sp>
        <p:nvSpPr>
          <p:cNvPr id="697354" name="Text Box 10"/>
          <p:cNvSpPr txBox="1">
            <a:spLocks noChangeArrowheads="1"/>
          </p:cNvSpPr>
          <p:nvPr/>
        </p:nvSpPr>
        <p:spPr bwMode="auto">
          <a:xfrm>
            <a:off x="2344738" y="4419600"/>
            <a:ext cx="4437062" cy="376238"/>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graphs have chromatic number 2?</a:t>
            </a:r>
          </a:p>
        </p:txBody>
      </p:sp>
      <p:sp>
        <p:nvSpPr>
          <p:cNvPr id="697355" name="Text Box 11"/>
          <p:cNvSpPr txBox="1">
            <a:spLocks noChangeArrowheads="1"/>
          </p:cNvSpPr>
          <p:nvPr/>
        </p:nvSpPr>
        <p:spPr bwMode="auto">
          <a:xfrm>
            <a:off x="2951163" y="5943600"/>
            <a:ext cx="3297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 path?  A cycle? A triangle?</a:t>
            </a:r>
          </a:p>
        </p:txBody>
      </p:sp>
      <p:sp>
        <p:nvSpPr>
          <p:cNvPr id="697356" name="Text Box 12"/>
          <p:cNvSpPr txBox="1">
            <a:spLocks noChangeArrowheads="1"/>
          </p:cNvSpPr>
          <p:nvPr/>
        </p:nvSpPr>
        <p:spPr bwMode="auto">
          <a:xfrm>
            <a:off x="1752600" y="5181600"/>
            <a:ext cx="5694363" cy="376238"/>
          </a:xfrm>
          <a:prstGeom prst="rect">
            <a:avLst/>
          </a:prstGeom>
          <a:solidFill>
            <a:srgbClr val="CC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graphs have chromatic number larger than 2?</a:t>
            </a:r>
          </a:p>
        </p:txBody>
      </p:sp>
      <p:sp>
        <p:nvSpPr>
          <p:cNvPr id="697358" name="Rectangle 14"/>
          <p:cNvSpPr>
            <a:spLocks noChangeArrowheads="1"/>
          </p:cNvSpPr>
          <p:nvPr/>
        </p:nvSpPr>
        <p:spPr bwMode="auto">
          <a:xfrm>
            <a:off x="1143000" y="1376363"/>
            <a:ext cx="7010400" cy="646331"/>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0" lang="en-US" altLang="en-US" b="1" dirty="0"/>
              <a:t>Definition.  </a:t>
            </a:r>
            <a:r>
              <a:rPr kumimoji="0" lang="en-US" altLang="en-US" dirty="0"/>
              <a:t>min #colors for </a:t>
            </a:r>
            <a:r>
              <a:rPr kumimoji="0" lang="en-US" altLang="en-US" i="1" dirty="0"/>
              <a:t>G  </a:t>
            </a:r>
            <a:r>
              <a:rPr kumimoji="0" lang="en-US" altLang="en-US" dirty="0"/>
              <a:t>is</a:t>
            </a:r>
            <a:r>
              <a:rPr kumimoji="0" lang="en-US" altLang="en-US" dirty="0">
                <a:solidFill>
                  <a:srgbClr val="0033CC"/>
                </a:solidFill>
                <a:sym typeface="Euclid Symbol" pitchFamily="18" charset="2"/>
              </a:rPr>
              <a:t> </a:t>
            </a:r>
            <a:r>
              <a:rPr kumimoji="0" lang="en-US" altLang="en-US" dirty="0">
                <a:solidFill>
                  <a:srgbClr val="0033CC"/>
                </a:solidFill>
              </a:rPr>
              <a:t>chromatic number, </a:t>
            </a:r>
            <a:r>
              <a:rPr kumimoji="0" lang="en-US" altLang="en-US" dirty="0">
                <a:solidFill>
                  <a:srgbClr val="0033CC"/>
                </a:solidFill>
                <a:sym typeface="Euclid Symbol" pitchFamily="18" charset="2"/>
              </a:rPr>
              <a:t>(</a:t>
            </a:r>
            <a:r>
              <a:rPr kumimoji="0" lang="en-US" altLang="en-US" i="1" dirty="0">
                <a:sym typeface="Euclid Symbol" pitchFamily="18" charset="2"/>
              </a:rPr>
              <a:t>G</a:t>
            </a:r>
            <a:r>
              <a:rPr kumimoji="0" lang="en-US" altLang="en-US" dirty="0">
                <a:solidFill>
                  <a:srgbClr val="0033CC"/>
                </a:solidFill>
                <a:sym typeface="Euclid Symbol" pitchFamily="18" charset="2"/>
              </a:rPr>
              <a:t>) and denoted by symbol kapa.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7347"/>
                                        </p:tgtEl>
                                        <p:attrNameLst>
                                          <p:attrName>style.visibility</p:attrName>
                                        </p:attrNameLst>
                                      </p:cBhvr>
                                      <p:to>
                                        <p:strVal val="visible"/>
                                      </p:to>
                                    </p:set>
                                    <p:animEffect transition="in" filter="blinds(horizontal)">
                                      <p:cBhvr>
                                        <p:cTn id="7" dur="500"/>
                                        <p:tgtEl>
                                          <p:spTgt spid="697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7348"/>
                                        </p:tgtEl>
                                        <p:attrNameLst>
                                          <p:attrName>style.visibility</p:attrName>
                                        </p:attrNameLst>
                                      </p:cBhvr>
                                      <p:to>
                                        <p:strVal val="visible"/>
                                      </p:to>
                                    </p:set>
                                    <p:animEffect transition="in" filter="blinds(horizontal)">
                                      <p:cBhvr>
                                        <p:cTn id="12" dur="500"/>
                                        <p:tgtEl>
                                          <p:spTgt spid="69734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97349"/>
                                        </p:tgtEl>
                                        <p:attrNameLst>
                                          <p:attrName>style.visibility</p:attrName>
                                        </p:attrNameLst>
                                      </p:cBhvr>
                                      <p:to>
                                        <p:strVal val="visible"/>
                                      </p:to>
                                    </p:set>
                                    <p:animEffect transition="in" filter="blinds(horizontal)">
                                      <p:cBhvr>
                                        <p:cTn id="15" dur="500"/>
                                        <p:tgtEl>
                                          <p:spTgt spid="69734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97350"/>
                                        </p:tgtEl>
                                        <p:attrNameLst>
                                          <p:attrName>style.visibility</p:attrName>
                                        </p:attrNameLst>
                                      </p:cBhvr>
                                      <p:to>
                                        <p:strVal val="visible"/>
                                      </p:to>
                                    </p:set>
                                    <p:animEffect transition="in" filter="blinds(horizontal)">
                                      <p:cBhvr>
                                        <p:cTn id="18" dur="500"/>
                                        <p:tgtEl>
                                          <p:spTgt spid="69735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97351"/>
                                        </p:tgtEl>
                                        <p:attrNameLst>
                                          <p:attrName>style.visibility</p:attrName>
                                        </p:attrNameLst>
                                      </p:cBhvr>
                                      <p:to>
                                        <p:strVal val="visible"/>
                                      </p:to>
                                    </p:set>
                                    <p:animEffect transition="in" filter="blinds(horizontal)">
                                      <p:cBhvr>
                                        <p:cTn id="21" dur="500"/>
                                        <p:tgtEl>
                                          <p:spTgt spid="69735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97352"/>
                                        </p:tgtEl>
                                        <p:attrNameLst>
                                          <p:attrName>style.visibility</p:attrName>
                                        </p:attrNameLst>
                                      </p:cBhvr>
                                      <p:to>
                                        <p:strVal val="visible"/>
                                      </p:to>
                                    </p:set>
                                    <p:animEffect transition="in" filter="blinds(horizontal)">
                                      <p:cBhvr>
                                        <p:cTn id="24" dur="500"/>
                                        <p:tgtEl>
                                          <p:spTgt spid="69735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97353"/>
                                        </p:tgtEl>
                                        <p:attrNameLst>
                                          <p:attrName>style.visibility</p:attrName>
                                        </p:attrNameLst>
                                      </p:cBhvr>
                                      <p:to>
                                        <p:strVal val="visible"/>
                                      </p:to>
                                    </p:set>
                                    <p:animEffect transition="in" filter="blinds(horizontal)">
                                      <p:cBhvr>
                                        <p:cTn id="27" dur="500"/>
                                        <p:tgtEl>
                                          <p:spTgt spid="6973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7354"/>
                                        </p:tgtEl>
                                        <p:attrNameLst>
                                          <p:attrName>style.visibility</p:attrName>
                                        </p:attrNameLst>
                                      </p:cBhvr>
                                      <p:to>
                                        <p:strVal val="visible"/>
                                      </p:to>
                                    </p:set>
                                    <p:animEffect transition="in" filter="blinds(horizontal)">
                                      <p:cBhvr>
                                        <p:cTn id="32" dur="500"/>
                                        <p:tgtEl>
                                          <p:spTgt spid="69735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7356"/>
                                        </p:tgtEl>
                                        <p:attrNameLst>
                                          <p:attrName>style.visibility</p:attrName>
                                        </p:attrNameLst>
                                      </p:cBhvr>
                                      <p:to>
                                        <p:strVal val="visible"/>
                                      </p:to>
                                    </p:set>
                                    <p:animEffect transition="in" filter="blinds(horizontal)">
                                      <p:cBhvr>
                                        <p:cTn id="37" dur="500"/>
                                        <p:tgtEl>
                                          <p:spTgt spid="6973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7355"/>
                                        </p:tgtEl>
                                        <p:attrNameLst>
                                          <p:attrName>style.visibility</p:attrName>
                                        </p:attrNameLst>
                                      </p:cBhvr>
                                      <p:to>
                                        <p:strVal val="visible"/>
                                      </p:to>
                                    </p:set>
                                    <p:animEffect transition="in" filter="blinds(horizontal)">
                                      <p:cBhvr>
                                        <p:cTn id="42" dur="500"/>
                                        <p:tgtEl>
                                          <p:spTgt spid="697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animBg="1"/>
      <p:bldP spid="697348" grpId="0" animBg="1"/>
      <p:bldP spid="697349" grpId="0" animBg="1"/>
      <p:bldP spid="697350" grpId="0" animBg="1"/>
      <p:bldP spid="697351" grpId="0" animBg="1"/>
      <p:bldP spid="697352" grpId="0" animBg="1"/>
      <p:bldP spid="697353" grpId="0"/>
      <p:bldP spid="697354" grpId="0" animBg="1"/>
      <p:bldP spid="697355" grpId="0"/>
      <p:bldP spid="69735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ext Box 2"/>
          <p:cNvSpPr txBox="1">
            <a:spLocks noChangeArrowheads="1"/>
          </p:cNvSpPr>
          <p:nvPr/>
        </p:nvSpPr>
        <p:spPr bwMode="auto">
          <a:xfrm>
            <a:off x="3505200" y="457200"/>
            <a:ext cx="21828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Simple Cycles</a:t>
            </a:r>
          </a:p>
        </p:txBody>
      </p:sp>
      <p:grpSp>
        <p:nvGrpSpPr>
          <p:cNvPr id="695341" name="Group 45"/>
          <p:cNvGrpSpPr>
            <a:grpSpLocks/>
          </p:cNvGrpSpPr>
          <p:nvPr/>
        </p:nvGrpSpPr>
        <p:grpSpPr bwMode="auto">
          <a:xfrm>
            <a:off x="381000" y="3962400"/>
            <a:ext cx="1981200" cy="1219200"/>
            <a:chOff x="1104" y="2496"/>
            <a:chExt cx="1248" cy="768"/>
          </a:xfrm>
        </p:grpSpPr>
        <p:sp>
          <p:nvSpPr>
            <p:cNvPr id="695342" name="Oval 46"/>
            <p:cNvSpPr>
              <a:spLocks noChangeArrowheads="1"/>
            </p:cNvSpPr>
            <p:nvPr/>
          </p:nvSpPr>
          <p:spPr bwMode="auto">
            <a:xfrm>
              <a:off x="1104" y="278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43" name="Oval 47"/>
            <p:cNvSpPr>
              <a:spLocks noChangeArrowheads="1"/>
            </p:cNvSpPr>
            <p:nvPr/>
          </p:nvSpPr>
          <p:spPr bwMode="auto">
            <a:xfrm>
              <a:off x="1584" y="3120"/>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44" name="Oval 48"/>
            <p:cNvSpPr>
              <a:spLocks noChangeArrowheads="1"/>
            </p:cNvSpPr>
            <p:nvPr/>
          </p:nvSpPr>
          <p:spPr bwMode="auto">
            <a:xfrm>
              <a:off x="2208" y="2496"/>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45" name="Oval 49"/>
            <p:cNvSpPr>
              <a:spLocks noChangeArrowheads="1"/>
            </p:cNvSpPr>
            <p:nvPr/>
          </p:nvSpPr>
          <p:spPr bwMode="auto">
            <a:xfrm>
              <a:off x="1584" y="2496"/>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46" name="Oval 50"/>
            <p:cNvSpPr>
              <a:spLocks noChangeArrowheads="1"/>
            </p:cNvSpPr>
            <p:nvPr/>
          </p:nvSpPr>
          <p:spPr bwMode="auto">
            <a:xfrm>
              <a:off x="2208" y="3120"/>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5347" name="AutoShape 51"/>
            <p:cNvCxnSpPr>
              <a:cxnSpLocks noChangeShapeType="1"/>
              <a:stCxn id="695342" idx="5"/>
              <a:endCxn id="695343" idx="1"/>
            </p:cNvCxnSpPr>
            <p:nvPr/>
          </p:nvCxnSpPr>
          <p:spPr bwMode="auto">
            <a:xfrm>
              <a:off x="1227" y="2907"/>
              <a:ext cx="378" cy="234"/>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48" name="AutoShape 52"/>
            <p:cNvCxnSpPr>
              <a:cxnSpLocks noChangeShapeType="1"/>
              <a:stCxn id="695343" idx="6"/>
              <a:endCxn id="695346" idx="2"/>
            </p:cNvCxnSpPr>
            <p:nvPr/>
          </p:nvCxnSpPr>
          <p:spPr bwMode="auto">
            <a:xfrm>
              <a:off x="1728" y="3192"/>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49" name="AutoShape 53"/>
            <p:cNvCxnSpPr>
              <a:cxnSpLocks noChangeShapeType="1"/>
              <a:stCxn id="695346" idx="0"/>
              <a:endCxn id="695344" idx="4"/>
            </p:cNvCxnSpPr>
            <p:nvPr/>
          </p:nvCxnSpPr>
          <p:spPr bwMode="auto">
            <a:xfrm flipV="1">
              <a:off x="2280" y="2640"/>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50" name="AutoShape 54"/>
            <p:cNvCxnSpPr>
              <a:cxnSpLocks noChangeShapeType="1"/>
              <a:stCxn id="695344" idx="2"/>
              <a:endCxn id="695345" idx="6"/>
            </p:cNvCxnSpPr>
            <p:nvPr/>
          </p:nvCxnSpPr>
          <p:spPr bwMode="auto">
            <a:xfrm flipH="1">
              <a:off x="1728" y="2568"/>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51" name="AutoShape 55"/>
            <p:cNvCxnSpPr>
              <a:cxnSpLocks noChangeShapeType="1"/>
              <a:stCxn id="695345" idx="2"/>
              <a:endCxn id="695342" idx="7"/>
            </p:cNvCxnSpPr>
            <p:nvPr/>
          </p:nvCxnSpPr>
          <p:spPr bwMode="auto">
            <a:xfrm flipH="1">
              <a:off x="1227" y="2568"/>
              <a:ext cx="357" cy="23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95352" name="Group 56"/>
          <p:cNvGrpSpPr>
            <a:grpSpLocks/>
          </p:cNvGrpSpPr>
          <p:nvPr/>
        </p:nvGrpSpPr>
        <p:grpSpPr bwMode="auto">
          <a:xfrm>
            <a:off x="2667000" y="3962400"/>
            <a:ext cx="1981200" cy="1219200"/>
            <a:chOff x="3264" y="2496"/>
            <a:chExt cx="1248" cy="768"/>
          </a:xfrm>
        </p:grpSpPr>
        <p:sp>
          <p:nvSpPr>
            <p:cNvPr id="695353" name="Oval 57"/>
            <p:cNvSpPr>
              <a:spLocks noChangeArrowheads="1"/>
            </p:cNvSpPr>
            <p:nvPr/>
          </p:nvSpPr>
          <p:spPr bwMode="auto">
            <a:xfrm>
              <a:off x="3264" y="2784"/>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54" name="Oval 58"/>
            <p:cNvSpPr>
              <a:spLocks noChangeArrowheads="1"/>
            </p:cNvSpPr>
            <p:nvPr/>
          </p:nvSpPr>
          <p:spPr bwMode="auto">
            <a:xfrm>
              <a:off x="3744" y="3120"/>
              <a:ext cx="144" cy="144"/>
            </a:xfrm>
            <a:prstGeom prst="ellipse">
              <a:avLst/>
            </a:prstGeom>
            <a:solidFill>
              <a:srgbClr val="008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55" name="Oval 59"/>
            <p:cNvSpPr>
              <a:spLocks noChangeArrowheads="1"/>
            </p:cNvSpPr>
            <p:nvPr/>
          </p:nvSpPr>
          <p:spPr bwMode="auto">
            <a:xfrm>
              <a:off x="4368" y="2496"/>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56" name="Oval 60"/>
            <p:cNvSpPr>
              <a:spLocks noChangeArrowheads="1"/>
            </p:cNvSpPr>
            <p:nvPr/>
          </p:nvSpPr>
          <p:spPr bwMode="auto">
            <a:xfrm>
              <a:off x="3744" y="2496"/>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57" name="Oval 61"/>
            <p:cNvSpPr>
              <a:spLocks noChangeArrowheads="1"/>
            </p:cNvSpPr>
            <p:nvPr/>
          </p:nvSpPr>
          <p:spPr bwMode="auto">
            <a:xfrm>
              <a:off x="4368" y="3120"/>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5358" name="AutoShape 62"/>
            <p:cNvCxnSpPr>
              <a:cxnSpLocks noChangeShapeType="1"/>
              <a:stCxn id="695353" idx="5"/>
              <a:endCxn id="695354" idx="1"/>
            </p:cNvCxnSpPr>
            <p:nvPr/>
          </p:nvCxnSpPr>
          <p:spPr bwMode="auto">
            <a:xfrm>
              <a:off x="3387" y="2907"/>
              <a:ext cx="378" cy="234"/>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59" name="AutoShape 63"/>
            <p:cNvCxnSpPr>
              <a:cxnSpLocks noChangeShapeType="1"/>
              <a:stCxn id="695354" idx="6"/>
              <a:endCxn id="695357" idx="2"/>
            </p:cNvCxnSpPr>
            <p:nvPr/>
          </p:nvCxnSpPr>
          <p:spPr bwMode="auto">
            <a:xfrm>
              <a:off x="3888" y="3192"/>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60" name="AutoShape 64"/>
            <p:cNvCxnSpPr>
              <a:cxnSpLocks noChangeShapeType="1"/>
              <a:stCxn id="695357" idx="0"/>
              <a:endCxn id="695355" idx="4"/>
            </p:cNvCxnSpPr>
            <p:nvPr/>
          </p:nvCxnSpPr>
          <p:spPr bwMode="auto">
            <a:xfrm flipV="1">
              <a:off x="4440" y="2640"/>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61" name="AutoShape 65"/>
            <p:cNvCxnSpPr>
              <a:cxnSpLocks noChangeShapeType="1"/>
              <a:stCxn id="695355" idx="2"/>
              <a:endCxn id="695356" idx="6"/>
            </p:cNvCxnSpPr>
            <p:nvPr/>
          </p:nvCxnSpPr>
          <p:spPr bwMode="auto">
            <a:xfrm flipH="1">
              <a:off x="3888" y="2568"/>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62" name="AutoShape 66"/>
            <p:cNvCxnSpPr>
              <a:cxnSpLocks noChangeShapeType="1"/>
              <a:stCxn id="695356" idx="2"/>
              <a:endCxn id="695353" idx="7"/>
            </p:cNvCxnSpPr>
            <p:nvPr/>
          </p:nvCxnSpPr>
          <p:spPr bwMode="auto">
            <a:xfrm flipH="1">
              <a:off x="3387" y="2568"/>
              <a:ext cx="357" cy="23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95363" name="Group 67"/>
          <p:cNvGrpSpPr>
            <a:grpSpLocks/>
          </p:cNvGrpSpPr>
          <p:nvPr/>
        </p:nvGrpSpPr>
        <p:grpSpPr bwMode="auto">
          <a:xfrm>
            <a:off x="685800" y="1752600"/>
            <a:ext cx="1219200" cy="1219200"/>
            <a:chOff x="1536" y="1104"/>
            <a:chExt cx="768" cy="768"/>
          </a:xfrm>
        </p:grpSpPr>
        <p:sp>
          <p:nvSpPr>
            <p:cNvPr id="695364" name="Oval 68"/>
            <p:cNvSpPr>
              <a:spLocks noChangeArrowheads="1"/>
            </p:cNvSpPr>
            <p:nvPr/>
          </p:nvSpPr>
          <p:spPr bwMode="auto">
            <a:xfrm>
              <a:off x="1536" y="172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65" name="Oval 69"/>
            <p:cNvSpPr>
              <a:spLocks noChangeArrowheads="1"/>
            </p:cNvSpPr>
            <p:nvPr/>
          </p:nvSpPr>
          <p:spPr bwMode="auto">
            <a:xfrm>
              <a:off x="2160" y="110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66" name="Oval 70"/>
            <p:cNvSpPr>
              <a:spLocks noChangeArrowheads="1"/>
            </p:cNvSpPr>
            <p:nvPr/>
          </p:nvSpPr>
          <p:spPr bwMode="auto">
            <a:xfrm>
              <a:off x="1536" y="110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67" name="Oval 71"/>
            <p:cNvSpPr>
              <a:spLocks noChangeArrowheads="1"/>
            </p:cNvSpPr>
            <p:nvPr/>
          </p:nvSpPr>
          <p:spPr bwMode="auto">
            <a:xfrm>
              <a:off x="2160" y="172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5368" name="AutoShape 72"/>
            <p:cNvCxnSpPr>
              <a:cxnSpLocks noChangeShapeType="1"/>
              <a:stCxn id="695364" idx="6"/>
              <a:endCxn id="695367" idx="2"/>
            </p:cNvCxnSpPr>
            <p:nvPr/>
          </p:nvCxnSpPr>
          <p:spPr bwMode="auto">
            <a:xfrm>
              <a:off x="1680" y="1800"/>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69" name="AutoShape 73"/>
            <p:cNvCxnSpPr>
              <a:cxnSpLocks noChangeShapeType="1"/>
              <a:stCxn id="695367" idx="0"/>
              <a:endCxn id="695365" idx="4"/>
            </p:cNvCxnSpPr>
            <p:nvPr/>
          </p:nvCxnSpPr>
          <p:spPr bwMode="auto">
            <a:xfrm flipV="1">
              <a:off x="2232" y="1248"/>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70" name="AutoShape 74"/>
            <p:cNvCxnSpPr>
              <a:cxnSpLocks noChangeShapeType="1"/>
              <a:stCxn id="695365" idx="2"/>
              <a:endCxn id="695366" idx="6"/>
            </p:cNvCxnSpPr>
            <p:nvPr/>
          </p:nvCxnSpPr>
          <p:spPr bwMode="auto">
            <a:xfrm flipH="1">
              <a:off x="1680" y="1176"/>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71" name="AutoShape 75"/>
            <p:cNvCxnSpPr>
              <a:cxnSpLocks noChangeShapeType="1"/>
              <a:stCxn id="695366" idx="4"/>
              <a:endCxn id="695364" idx="0"/>
            </p:cNvCxnSpPr>
            <p:nvPr/>
          </p:nvCxnSpPr>
          <p:spPr bwMode="auto">
            <a:xfrm>
              <a:off x="1608" y="1248"/>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95372" name="Group 76"/>
          <p:cNvGrpSpPr>
            <a:grpSpLocks/>
          </p:cNvGrpSpPr>
          <p:nvPr/>
        </p:nvGrpSpPr>
        <p:grpSpPr bwMode="auto">
          <a:xfrm>
            <a:off x="2743200" y="1752600"/>
            <a:ext cx="1219200" cy="1219200"/>
            <a:chOff x="3696" y="1104"/>
            <a:chExt cx="768" cy="768"/>
          </a:xfrm>
        </p:grpSpPr>
        <p:sp>
          <p:nvSpPr>
            <p:cNvPr id="695373" name="Oval 77"/>
            <p:cNvSpPr>
              <a:spLocks noChangeArrowheads="1"/>
            </p:cNvSpPr>
            <p:nvPr/>
          </p:nvSpPr>
          <p:spPr bwMode="auto">
            <a:xfrm>
              <a:off x="3696" y="1728"/>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74" name="Oval 78"/>
            <p:cNvSpPr>
              <a:spLocks noChangeArrowheads="1"/>
            </p:cNvSpPr>
            <p:nvPr/>
          </p:nvSpPr>
          <p:spPr bwMode="auto">
            <a:xfrm>
              <a:off x="4320" y="1104"/>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75" name="Oval 79"/>
            <p:cNvSpPr>
              <a:spLocks noChangeArrowheads="1"/>
            </p:cNvSpPr>
            <p:nvPr/>
          </p:nvSpPr>
          <p:spPr bwMode="auto">
            <a:xfrm>
              <a:off x="3696" y="1104"/>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76" name="Oval 80"/>
            <p:cNvSpPr>
              <a:spLocks noChangeArrowheads="1"/>
            </p:cNvSpPr>
            <p:nvPr/>
          </p:nvSpPr>
          <p:spPr bwMode="auto">
            <a:xfrm>
              <a:off x="4320" y="1728"/>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5377" name="AutoShape 81"/>
            <p:cNvCxnSpPr>
              <a:cxnSpLocks noChangeShapeType="1"/>
              <a:stCxn id="695373" idx="6"/>
              <a:endCxn id="695376" idx="2"/>
            </p:cNvCxnSpPr>
            <p:nvPr/>
          </p:nvCxnSpPr>
          <p:spPr bwMode="auto">
            <a:xfrm>
              <a:off x="3840" y="1800"/>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78" name="AutoShape 82"/>
            <p:cNvCxnSpPr>
              <a:cxnSpLocks noChangeShapeType="1"/>
              <a:stCxn id="695376" idx="0"/>
              <a:endCxn id="695374" idx="4"/>
            </p:cNvCxnSpPr>
            <p:nvPr/>
          </p:nvCxnSpPr>
          <p:spPr bwMode="auto">
            <a:xfrm flipV="1">
              <a:off x="4392" y="1248"/>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79" name="AutoShape 83"/>
            <p:cNvCxnSpPr>
              <a:cxnSpLocks noChangeShapeType="1"/>
              <a:stCxn id="695374" idx="2"/>
              <a:endCxn id="695375" idx="6"/>
            </p:cNvCxnSpPr>
            <p:nvPr/>
          </p:nvCxnSpPr>
          <p:spPr bwMode="auto">
            <a:xfrm flipH="1">
              <a:off x="3840" y="1176"/>
              <a:ext cx="48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5380" name="AutoShape 84"/>
            <p:cNvCxnSpPr>
              <a:cxnSpLocks noChangeShapeType="1"/>
              <a:stCxn id="695375" idx="4"/>
              <a:endCxn id="695373" idx="0"/>
            </p:cNvCxnSpPr>
            <p:nvPr/>
          </p:nvCxnSpPr>
          <p:spPr bwMode="auto">
            <a:xfrm>
              <a:off x="3768" y="1248"/>
              <a:ext cx="0" cy="48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695381" name="Object 85"/>
          <p:cNvGraphicFramePr>
            <a:graphicFrameLocks noChangeAspect="1"/>
          </p:cNvGraphicFramePr>
          <p:nvPr>
            <p:extLst>
              <p:ext uri="{D42A27DB-BD31-4B8C-83A1-F6EECF244321}">
                <p14:modId xmlns:p14="http://schemas.microsoft.com/office/powerpoint/2010/main" val="3332967728"/>
              </p:ext>
            </p:extLst>
          </p:nvPr>
        </p:nvGraphicFramePr>
        <p:xfrm>
          <a:off x="4860696" y="1752600"/>
          <a:ext cx="3829050" cy="1130300"/>
        </p:xfrm>
        <a:graphic>
          <a:graphicData uri="http://schemas.openxmlformats.org/presentationml/2006/ole">
            <mc:AlternateContent xmlns:mc="http://schemas.openxmlformats.org/markup-compatibility/2006">
              <mc:Choice xmlns:v="urn:schemas-microsoft-com:vml" Requires="v">
                <p:oleObj name="Equation" r:id="rId2" imgW="774360" imgH="228600" progId="Equation.DSMT4">
                  <p:embed/>
                </p:oleObj>
              </mc:Choice>
              <mc:Fallback>
                <p:oleObj name="Equation" r:id="rId2" imgW="774360" imgH="228600" progId="Equation.DSMT4">
                  <p:embed/>
                  <p:pic>
                    <p:nvPicPr>
                      <p:cNvPr id="695381" name="Object 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696" y="1752600"/>
                        <a:ext cx="382905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5382" name="Object 86"/>
          <p:cNvGraphicFramePr>
            <a:graphicFrameLocks noChangeAspect="1"/>
          </p:cNvGraphicFramePr>
          <p:nvPr/>
        </p:nvGraphicFramePr>
        <p:xfrm>
          <a:off x="4951413" y="3886200"/>
          <a:ext cx="3773487" cy="1192213"/>
        </p:xfrm>
        <a:graphic>
          <a:graphicData uri="http://schemas.openxmlformats.org/presentationml/2006/ole">
            <mc:AlternateContent xmlns:mc="http://schemas.openxmlformats.org/markup-compatibility/2006">
              <mc:Choice xmlns:v="urn:schemas-microsoft-com:vml" Requires="v">
                <p:oleObj name="Equation" r:id="rId4" imgW="723600" imgH="228600" progId="Equation.DSMT4">
                  <p:embed/>
                </p:oleObj>
              </mc:Choice>
              <mc:Fallback>
                <p:oleObj name="Equation" r:id="rId4" imgW="723600" imgH="228600" progId="Equation.DSMT4">
                  <p:embed/>
                  <p:pic>
                    <p:nvPicPr>
                      <p:cNvPr id="695382" name="Object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413" y="3886200"/>
                        <a:ext cx="3773487" cy="119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5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5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53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53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5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0898" name="Group 2"/>
          <p:cNvGrpSpPr>
            <a:grpSpLocks/>
          </p:cNvGrpSpPr>
          <p:nvPr/>
        </p:nvGrpSpPr>
        <p:grpSpPr bwMode="auto">
          <a:xfrm>
            <a:off x="2133600" y="1981200"/>
            <a:ext cx="1752600" cy="1524000"/>
            <a:chOff x="1248" y="1152"/>
            <a:chExt cx="1104" cy="960"/>
          </a:xfrm>
        </p:grpSpPr>
        <p:sp>
          <p:nvSpPr>
            <p:cNvPr id="720899" name="Oval 3"/>
            <p:cNvSpPr>
              <a:spLocks noChangeArrowheads="1"/>
            </p:cNvSpPr>
            <p:nvPr/>
          </p:nvSpPr>
          <p:spPr bwMode="auto">
            <a:xfrm>
              <a:off x="1488" y="1963"/>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00" name="Oval 4"/>
            <p:cNvSpPr>
              <a:spLocks noChangeArrowheads="1"/>
            </p:cNvSpPr>
            <p:nvPr/>
          </p:nvSpPr>
          <p:spPr bwMode="auto">
            <a:xfrm>
              <a:off x="1248" y="148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01" name="Oval 5"/>
            <p:cNvSpPr>
              <a:spLocks noChangeArrowheads="1"/>
            </p:cNvSpPr>
            <p:nvPr/>
          </p:nvSpPr>
          <p:spPr bwMode="auto">
            <a:xfrm>
              <a:off x="2208" y="148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02" name="Oval 6"/>
            <p:cNvSpPr>
              <a:spLocks noChangeArrowheads="1"/>
            </p:cNvSpPr>
            <p:nvPr/>
          </p:nvSpPr>
          <p:spPr bwMode="auto">
            <a:xfrm>
              <a:off x="1728" y="1152"/>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03" name="Oval 7"/>
            <p:cNvSpPr>
              <a:spLocks noChangeArrowheads="1"/>
            </p:cNvSpPr>
            <p:nvPr/>
          </p:nvSpPr>
          <p:spPr bwMode="auto">
            <a:xfrm>
              <a:off x="1968" y="196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0904" name="AutoShape 8"/>
            <p:cNvCxnSpPr>
              <a:cxnSpLocks noChangeShapeType="1"/>
              <a:stCxn id="720899" idx="6"/>
              <a:endCxn id="720903" idx="2"/>
            </p:cNvCxnSpPr>
            <p:nvPr/>
          </p:nvCxnSpPr>
          <p:spPr bwMode="auto">
            <a:xfrm>
              <a:off x="1632" y="2035"/>
              <a:ext cx="336" cy="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05" name="AutoShape 9"/>
            <p:cNvCxnSpPr>
              <a:cxnSpLocks noChangeShapeType="1"/>
              <a:stCxn id="720902" idx="6"/>
              <a:endCxn id="720901" idx="1"/>
            </p:cNvCxnSpPr>
            <p:nvPr/>
          </p:nvCxnSpPr>
          <p:spPr bwMode="auto">
            <a:xfrm>
              <a:off x="1872" y="122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06" name="AutoShape 10"/>
            <p:cNvCxnSpPr>
              <a:cxnSpLocks noChangeShapeType="1"/>
              <a:stCxn id="720901" idx="4"/>
              <a:endCxn id="720903" idx="7"/>
            </p:cNvCxnSpPr>
            <p:nvPr/>
          </p:nvCxnSpPr>
          <p:spPr bwMode="auto">
            <a:xfrm flipH="1">
              <a:off x="2091" y="1632"/>
              <a:ext cx="189" cy="35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07" name="AutoShape 11"/>
            <p:cNvCxnSpPr>
              <a:cxnSpLocks noChangeShapeType="1"/>
              <a:stCxn id="720902" idx="2"/>
              <a:endCxn id="720900" idx="7"/>
            </p:cNvCxnSpPr>
            <p:nvPr/>
          </p:nvCxnSpPr>
          <p:spPr bwMode="auto">
            <a:xfrm flipH="1">
              <a:off x="1371" y="122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08" name="AutoShape 12"/>
            <p:cNvCxnSpPr>
              <a:cxnSpLocks noChangeShapeType="1"/>
              <a:stCxn id="720900" idx="4"/>
              <a:endCxn id="720899" idx="1"/>
            </p:cNvCxnSpPr>
            <p:nvPr/>
          </p:nvCxnSpPr>
          <p:spPr bwMode="auto">
            <a:xfrm>
              <a:off x="1320" y="1632"/>
              <a:ext cx="189" cy="35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09" name="AutoShape 13"/>
            <p:cNvCxnSpPr>
              <a:cxnSpLocks noChangeShapeType="1"/>
              <a:stCxn id="720902" idx="4"/>
              <a:endCxn id="720903" idx="1"/>
            </p:cNvCxnSpPr>
            <p:nvPr/>
          </p:nvCxnSpPr>
          <p:spPr bwMode="auto">
            <a:xfrm>
              <a:off x="1800" y="1296"/>
              <a:ext cx="189" cy="693"/>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10" name="AutoShape 14"/>
            <p:cNvCxnSpPr>
              <a:cxnSpLocks noChangeShapeType="1"/>
              <a:stCxn id="720902" idx="4"/>
              <a:endCxn id="720899" idx="7"/>
            </p:cNvCxnSpPr>
            <p:nvPr/>
          </p:nvCxnSpPr>
          <p:spPr bwMode="auto">
            <a:xfrm flipH="1">
              <a:off x="1611" y="1296"/>
              <a:ext cx="189" cy="688"/>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11" name="AutoShape 15"/>
            <p:cNvCxnSpPr>
              <a:cxnSpLocks noChangeShapeType="1"/>
              <a:stCxn id="720900" idx="6"/>
              <a:endCxn id="720901" idx="2"/>
            </p:cNvCxnSpPr>
            <p:nvPr/>
          </p:nvCxnSpPr>
          <p:spPr bwMode="auto">
            <a:xfrm>
              <a:off x="1392" y="1560"/>
              <a:ext cx="816"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12" name="AutoShape 16"/>
            <p:cNvCxnSpPr>
              <a:cxnSpLocks noChangeShapeType="1"/>
              <a:stCxn id="720903" idx="1"/>
              <a:endCxn id="720900" idx="6"/>
            </p:cNvCxnSpPr>
            <p:nvPr/>
          </p:nvCxnSpPr>
          <p:spPr bwMode="auto">
            <a:xfrm flipH="1" flipV="1">
              <a:off x="1392" y="1560"/>
              <a:ext cx="597" cy="429"/>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13" name="AutoShape 17"/>
            <p:cNvCxnSpPr>
              <a:cxnSpLocks noChangeShapeType="1"/>
              <a:stCxn id="720899" idx="7"/>
              <a:endCxn id="720901" idx="2"/>
            </p:cNvCxnSpPr>
            <p:nvPr/>
          </p:nvCxnSpPr>
          <p:spPr bwMode="auto">
            <a:xfrm flipV="1">
              <a:off x="1611" y="1560"/>
              <a:ext cx="597" cy="424"/>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14" name="AutoShape 18"/>
            <p:cNvCxnSpPr>
              <a:cxnSpLocks noChangeShapeType="1"/>
              <a:stCxn id="720901" idx="6"/>
              <a:endCxn id="720901" idx="6"/>
            </p:cNvCxnSpPr>
            <p:nvPr/>
          </p:nvCxnSpPr>
          <p:spPr bwMode="auto">
            <a:xfrm>
              <a:off x="2352" y="1560"/>
              <a:ext cx="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20915" name="Group 19"/>
          <p:cNvGrpSpPr>
            <a:grpSpLocks/>
          </p:cNvGrpSpPr>
          <p:nvPr/>
        </p:nvGrpSpPr>
        <p:grpSpPr bwMode="auto">
          <a:xfrm>
            <a:off x="5486400" y="1981200"/>
            <a:ext cx="1752600" cy="1524000"/>
            <a:chOff x="3360" y="1680"/>
            <a:chExt cx="1104" cy="960"/>
          </a:xfrm>
        </p:grpSpPr>
        <p:sp>
          <p:nvSpPr>
            <p:cNvPr id="720916" name="Oval 20"/>
            <p:cNvSpPr>
              <a:spLocks noChangeArrowheads="1"/>
            </p:cNvSpPr>
            <p:nvPr/>
          </p:nvSpPr>
          <p:spPr bwMode="auto">
            <a:xfrm>
              <a:off x="3600" y="2491"/>
              <a:ext cx="144" cy="144"/>
            </a:xfrm>
            <a:prstGeom prst="ellipse">
              <a:avLst/>
            </a:prstGeom>
            <a:solidFill>
              <a:srgbClr val="008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17" name="Oval 21"/>
            <p:cNvSpPr>
              <a:spLocks noChangeArrowheads="1"/>
            </p:cNvSpPr>
            <p:nvPr/>
          </p:nvSpPr>
          <p:spPr bwMode="auto">
            <a:xfrm>
              <a:off x="3360" y="2016"/>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18" name="Oval 22"/>
            <p:cNvSpPr>
              <a:spLocks noChangeArrowheads="1"/>
            </p:cNvSpPr>
            <p:nvPr/>
          </p:nvSpPr>
          <p:spPr bwMode="auto">
            <a:xfrm>
              <a:off x="4320" y="2016"/>
              <a:ext cx="144" cy="144"/>
            </a:xfrm>
            <a:prstGeom prst="ellipse">
              <a:avLst/>
            </a:prstGeom>
            <a:solidFill>
              <a:srgbClr val="00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19" name="Oval 23"/>
            <p:cNvSpPr>
              <a:spLocks noChangeArrowheads="1"/>
            </p:cNvSpPr>
            <p:nvPr/>
          </p:nvSpPr>
          <p:spPr bwMode="auto">
            <a:xfrm>
              <a:off x="3840" y="1680"/>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920" name="Oval 24"/>
            <p:cNvSpPr>
              <a:spLocks noChangeArrowheads="1"/>
            </p:cNvSpPr>
            <p:nvPr/>
          </p:nvSpPr>
          <p:spPr bwMode="auto">
            <a:xfrm>
              <a:off x="4080" y="2496"/>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0921" name="AutoShape 25"/>
            <p:cNvCxnSpPr>
              <a:cxnSpLocks noChangeShapeType="1"/>
              <a:stCxn id="720916" idx="6"/>
              <a:endCxn id="720920" idx="2"/>
            </p:cNvCxnSpPr>
            <p:nvPr/>
          </p:nvCxnSpPr>
          <p:spPr bwMode="auto">
            <a:xfrm>
              <a:off x="3744" y="2563"/>
              <a:ext cx="336" cy="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2" name="AutoShape 26"/>
            <p:cNvCxnSpPr>
              <a:cxnSpLocks noChangeShapeType="1"/>
              <a:stCxn id="720919" idx="6"/>
              <a:endCxn id="720918" idx="1"/>
            </p:cNvCxnSpPr>
            <p:nvPr/>
          </p:nvCxnSpPr>
          <p:spPr bwMode="auto">
            <a:xfrm>
              <a:off x="3984" y="1752"/>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3" name="AutoShape 27"/>
            <p:cNvCxnSpPr>
              <a:cxnSpLocks noChangeShapeType="1"/>
              <a:stCxn id="720918" idx="4"/>
              <a:endCxn id="720920" idx="7"/>
            </p:cNvCxnSpPr>
            <p:nvPr/>
          </p:nvCxnSpPr>
          <p:spPr bwMode="auto">
            <a:xfrm flipH="1">
              <a:off x="4203" y="2160"/>
              <a:ext cx="189" cy="35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4" name="AutoShape 28"/>
            <p:cNvCxnSpPr>
              <a:cxnSpLocks noChangeShapeType="1"/>
              <a:stCxn id="720919" idx="2"/>
              <a:endCxn id="720917" idx="7"/>
            </p:cNvCxnSpPr>
            <p:nvPr/>
          </p:nvCxnSpPr>
          <p:spPr bwMode="auto">
            <a:xfrm flipH="1">
              <a:off x="3483" y="1752"/>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5" name="AutoShape 29"/>
            <p:cNvCxnSpPr>
              <a:cxnSpLocks noChangeShapeType="1"/>
              <a:stCxn id="720917" idx="4"/>
              <a:endCxn id="720916" idx="1"/>
            </p:cNvCxnSpPr>
            <p:nvPr/>
          </p:nvCxnSpPr>
          <p:spPr bwMode="auto">
            <a:xfrm>
              <a:off x="3432" y="2160"/>
              <a:ext cx="189" cy="35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6" name="AutoShape 30"/>
            <p:cNvCxnSpPr>
              <a:cxnSpLocks noChangeShapeType="1"/>
              <a:stCxn id="720919" idx="4"/>
              <a:endCxn id="720920" idx="1"/>
            </p:cNvCxnSpPr>
            <p:nvPr/>
          </p:nvCxnSpPr>
          <p:spPr bwMode="auto">
            <a:xfrm>
              <a:off x="3912" y="1824"/>
              <a:ext cx="189" cy="693"/>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7" name="AutoShape 31"/>
            <p:cNvCxnSpPr>
              <a:cxnSpLocks noChangeShapeType="1"/>
              <a:stCxn id="720919" idx="4"/>
              <a:endCxn id="720916" idx="7"/>
            </p:cNvCxnSpPr>
            <p:nvPr/>
          </p:nvCxnSpPr>
          <p:spPr bwMode="auto">
            <a:xfrm flipH="1">
              <a:off x="3723" y="1824"/>
              <a:ext cx="189" cy="688"/>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8" name="AutoShape 32"/>
            <p:cNvCxnSpPr>
              <a:cxnSpLocks noChangeShapeType="1"/>
              <a:stCxn id="720917" idx="6"/>
              <a:endCxn id="720918" idx="2"/>
            </p:cNvCxnSpPr>
            <p:nvPr/>
          </p:nvCxnSpPr>
          <p:spPr bwMode="auto">
            <a:xfrm>
              <a:off x="3504" y="2088"/>
              <a:ext cx="816"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29" name="AutoShape 33"/>
            <p:cNvCxnSpPr>
              <a:cxnSpLocks noChangeShapeType="1"/>
              <a:stCxn id="720920" idx="1"/>
              <a:endCxn id="720917" idx="6"/>
            </p:cNvCxnSpPr>
            <p:nvPr/>
          </p:nvCxnSpPr>
          <p:spPr bwMode="auto">
            <a:xfrm flipH="1" flipV="1">
              <a:off x="3504" y="2088"/>
              <a:ext cx="597" cy="429"/>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30" name="AutoShape 34"/>
            <p:cNvCxnSpPr>
              <a:cxnSpLocks noChangeShapeType="1"/>
              <a:stCxn id="720916" idx="7"/>
              <a:endCxn id="720918" idx="2"/>
            </p:cNvCxnSpPr>
            <p:nvPr/>
          </p:nvCxnSpPr>
          <p:spPr bwMode="auto">
            <a:xfrm flipV="1">
              <a:off x="3723" y="2088"/>
              <a:ext cx="597" cy="424"/>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0931" name="AutoShape 35"/>
            <p:cNvCxnSpPr>
              <a:cxnSpLocks noChangeShapeType="1"/>
              <a:stCxn id="720918" idx="6"/>
              <a:endCxn id="720918" idx="6"/>
            </p:cNvCxnSpPr>
            <p:nvPr/>
          </p:nvCxnSpPr>
          <p:spPr bwMode="auto">
            <a:xfrm>
              <a:off x="4464" y="2088"/>
              <a:ext cx="0" cy="0"/>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720932" name="Object 36"/>
          <p:cNvGraphicFramePr>
            <a:graphicFrameLocks noChangeAspect="1"/>
          </p:cNvGraphicFramePr>
          <p:nvPr/>
        </p:nvGraphicFramePr>
        <p:xfrm>
          <a:off x="2803525" y="4038600"/>
          <a:ext cx="3321050" cy="1220788"/>
        </p:xfrm>
        <a:graphic>
          <a:graphicData uri="http://schemas.openxmlformats.org/presentationml/2006/ole">
            <mc:AlternateContent xmlns:mc="http://schemas.openxmlformats.org/markup-compatibility/2006">
              <mc:Choice xmlns:v="urn:schemas-microsoft-com:vml" Requires="v">
                <p:oleObj name="Equation" r:id="rId2" imgW="622080" imgH="228600" progId="Equation.DSMT4">
                  <p:embed/>
                </p:oleObj>
              </mc:Choice>
              <mc:Fallback>
                <p:oleObj name="Equation" r:id="rId2" imgW="622080" imgH="228600" progId="Equation.DSMT4">
                  <p:embed/>
                  <p:pic>
                    <p:nvPicPr>
                      <p:cNvPr id="720932"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4038600"/>
                        <a:ext cx="3321050"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933" name="Text Box 37"/>
          <p:cNvSpPr txBox="1">
            <a:spLocks noChangeArrowheads="1"/>
          </p:cNvSpPr>
          <p:nvPr/>
        </p:nvSpPr>
        <p:spPr bwMode="auto">
          <a:xfrm>
            <a:off x="3224213" y="457200"/>
            <a:ext cx="26431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Complete Graphs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0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404664"/>
            <a:ext cx="6264696" cy="357336"/>
          </a:xfrm>
          <a:solidFill>
            <a:schemeClr val="bg1"/>
          </a:solidFill>
        </p:spPr>
        <p:txBody>
          <a:bodyPr vert="horz" lIns="91440" tIns="45720" rIns="91440" bIns="45720" rtlCol="0" anchor="ctr">
            <a:noAutofit/>
          </a:bodyPr>
          <a:lstStyle/>
          <a:p>
            <a:r>
              <a:rPr lang="en-US" sz="3600" b="1" dirty="0"/>
              <a:t>GRAPHS- APPLICATIONS</a:t>
            </a:r>
          </a:p>
        </p:txBody>
      </p:sp>
      <p:sp>
        <p:nvSpPr>
          <p:cNvPr id="3" name="Content Placeholder 2"/>
          <p:cNvSpPr>
            <a:spLocks noGrp="1"/>
          </p:cNvSpPr>
          <p:nvPr>
            <p:ph idx="1"/>
          </p:nvPr>
        </p:nvSpPr>
        <p:spPr>
          <a:xfrm>
            <a:off x="152400" y="838200"/>
            <a:ext cx="8686800" cy="5867400"/>
          </a:xfrm>
        </p:spPr>
        <p:txBody>
          <a:bodyPr>
            <a:noAutofit/>
          </a:bodyPr>
          <a:lstStyle/>
          <a:p>
            <a:pPr marL="457200" indent="-457200" algn="just">
              <a:buFont typeface="+mj-lt"/>
              <a:buAutoNum type="arabicPeriod" startAt="3"/>
            </a:pPr>
            <a:endParaRPr lang="en-IN" sz="2400" b="1" dirty="0">
              <a:latin typeface="Times New Roman" pitchFamily="18" charset="0"/>
              <a:cs typeface="Times New Roman" pitchFamily="18" charset="0"/>
            </a:endParaRPr>
          </a:p>
          <a:p>
            <a:pPr marL="457200" indent="-457200" algn="just">
              <a:buFont typeface="+mj-lt"/>
              <a:buAutoNum type="arabicPeriod" startAt="3"/>
            </a:pPr>
            <a:r>
              <a:rPr lang="en-IN" sz="2400" b="1" dirty="0">
                <a:latin typeface="Times New Roman" pitchFamily="18" charset="0"/>
                <a:cs typeface="Times New Roman" pitchFamily="18" charset="0"/>
              </a:rPr>
              <a:t>Transportation networks</a:t>
            </a:r>
            <a:r>
              <a:rPr lang="en-IN" sz="2400" dirty="0">
                <a:latin typeface="Times New Roman" pitchFamily="18" charset="0"/>
                <a:cs typeface="Times New Roman" pitchFamily="18" charset="0"/>
              </a:rPr>
              <a:t>: In road networks vertices are intersections and edges are the road segments between them, and for public transportation networks vertices are stops and edges are the links between them. Such networks are used by many map programs such as google maps, Bing maps and now Apple IOS 6 maps (well perhaps without the public transport) to find the best routes between location.</a:t>
            </a:r>
          </a:p>
          <a:p>
            <a:pPr marL="457200" indent="-457200" algn="just">
              <a:buFont typeface="+mj-lt"/>
              <a:buAutoNum type="arabicPeriod" startAt="3"/>
            </a:pPr>
            <a:endParaRPr lang="en-IN" sz="2400" dirty="0">
              <a:latin typeface="Times New Roman" pitchFamily="18" charset="0"/>
              <a:cs typeface="Times New Roman" pitchFamily="18" charset="0"/>
            </a:endParaRPr>
          </a:p>
          <a:p>
            <a:pPr marL="457200" indent="-457200" algn="just">
              <a:buFont typeface="+mj-lt"/>
              <a:buAutoNum type="arabicPeriod" startAt="4"/>
            </a:pPr>
            <a:r>
              <a:rPr lang="en-IN" sz="2400" b="1" dirty="0">
                <a:latin typeface="Times New Roman" pitchFamily="18" charset="0"/>
                <a:cs typeface="Times New Roman" pitchFamily="18" charset="0"/>
              </a:rPr>
              <a:t>Protein-protein interactions graphs</a:t>
            </a:r>
            <a:r>
              <a:rPr lang="en-IN" sz="2400" dirty="0">
                <a:latin typeface="Times New Roman" pitchFamily="18" charset="0"/>
                <a:cs typeface="Times New Roman" pitchFamily="18" charset="0"/>
              </a:rPr>
              <a:t>: Vertices represent proteins and edges represent interactions between them that carry out some biological function in the cell. These graphs can be used, for example, to study molecular pathways—chains of molecular interactions in a cellular process.</a:t>
            </a:r>
          </a:p>
          <a:p>
            <a:pPr marL="457200" indent="-457200" algn="just">
              <a:buFont typeface="+mj-lt"/>
              <a:buAutoNum type="arabicPeriod" startAt="4"/>
            </a:pPr>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5" name="Footer Placeholder 1"/>
          <p:cNvSpPr txBox="1">
            <a:spLocks/>
          </p:cNvSpPr>
          <p:nvPr/>
        </p:nvSpPr>
        <p:spPr>
          <a:xfrm>
            <a:off x="2843808" y="6448251"/>
            <a:ext cx="37444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solidFill>
                <a:schemeClr val="tx2">
                  <a:lumMod val="50000"/>
                </a:schemeClr>
              </a:solidFill>
            </a:endParaRPr>
          </a:p>
        </p:txBody>
      </p:sp>
    </p:spTree>
    <p:extLst>
      <p:ext uri="{BB962C8B-B14F-4D97-AF65-F5344CB8AC3E}">
        <p14:creationId xmlns:p14="http://schemas.microsoft.com/office/powerpoint/2010/main" val="10488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1922" name="Group 2"/>
          <p:cNvGrpSpPr>
            <a:grpSpLocks/>
          </p:cNvGrpSpPr>
          <p:nvPr/>
        </p:nvGrpSpPr>
        <p:grpSpPr bwMode="auto">
          <a:xfrm>
            <a:off x="4267200" y="1600200"/>
            <a:ext cx="1752600" cy="1524000"/>
            <a:chOff x="3264" y="1632"/>
            <a:chExt cx="1104" cy="960"/>
          </a:xfrm>
        </p:grpSpPr>
        <p:sp>
          <p:nvSpPr>
            <p:cNvPr id="721923" name="Oval 3"/>
            <p:cNvSpPr>
              <a:spLocks noChangeArrowheads="1"/>
            </p:cNvSpPr>
            <p:nvPr/>
          </p:nvSpPr>
          <p:spPr bwMode="auto">
            <a:xfrm>
              <a:off x="3504" y="2443"/>
              <a:ext cx="144" cy="144"/>
            </a:xfrm>
            <a:prstGeom prst="ellipse">
              <a:avLst/>
            </a:prstGeom>
            <a:solidFill>
              <a:srgbClr val="008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24" name="Oval 4"/>
            <p:cNvSpPr>
              <a:spLocks noChangeArrowheads="1"/>
            </p:cNvSpPr>
            <p:nvPr/>
          </p:nvSpPr>
          <p:spPr bwMode="auto">
            <a:xfrm>
              <a:off x="3264" y="1968"/>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25" name="Oval 5"/>
            <p:cNvSpPr>
              <a:spLocks noChangeArrowheads="1"/>
            </p:cNvSpPr>
            <p:nvPr/>
          </p:nvSpPr>
          <p:spPr bwMode="auto">
            <a:xfrm>
              <a:off x="4224" y="1968"/>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26" name="Oval 6"/>
            <p:cNvSpPr>
              <a:spLocks noChangeArrowheads="1"/>
            </p:cNvSpPr>
            <p:nvPr/>
          </p:nvSpPr>
          <p:spPr bwMode="auto">
            <a:xfrm>
              <a:off x="3744" y="1632"/>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27" name="Oval 7"/>
            <p:cNvSpPr>
              <a:spLocks noChangeArrowheads="1"/>
            </p:cNvSpPr>
            <p:nvPr/>
          </p:nvSpPr>
          <p:spPr bwMode="auto">
            <a:xfrm>
              <a:off x="3984" y="2448"/>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1928" name="AutoShape 8"/>
            <p:cNvCxnSpPr>
              <a:cxnSpLocks noChangeShapeType="1"/>
              <a:stCxn id="721923" idx="6"/>
              <a:endCxn id="721927" idx="2"/>
            </p:cNvCxnSpPr>
            <p:nvPr/>
          </p:nvCxnSpPr>
          <p:spPr bwMode="auto">
            <a:xfrm>
              <a:off x="3648" y="2515"/>
              <a:ext cx="336" cy="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29" name="AutoShape 9"/>
            <p:cNvCxnSpPr>
              <a:cxnSpLocks noChangeShapeType="1"/>
              <a:stCxn id="721926" idx="6"/>
              <a:endCxn id="721925" idx="1"/>
            </p:cNvCxnSpPr>
            <p:nvPr/>
          </p:nvCxnSpPr>
          <p:spPr bwMode="auto">
            <a:xfrm>
              <a:off x="3888" y="170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0" name="AutoShape 10"/>
            <p:cNvCxnSpPr>
              <a:cxnSpLocks noChangeShapeType="1"/>
              <a:stCxn id="721925" idx="4"/>
              <a:endCxn id="721927" idx="7"/>
            </p:cNvCxnSpPr>
            <p:nvPr/>
          </p:nvCxnSpPr>
          <p:spPr bwMode="auto">
            <a:xfrm flipH="1">
              <a:off x="4107" y="2112"/>
              <a:ext cx="189" cy="35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1" name="AutoShape 11"/>
            <p:cNvCxnSpPr>
              <a:cxnSpLocks noChangeShapeType="1"/>
              <a:stCxn id="721926" idx="2"/>
              <a:endCxn id="721924" idx="7"/>
            </p:cNvCxnSpPr>
            <p:nvPr/>
          </p:nvCxnSpPr>
          <p:spPr bwMode="auto">
            <a:xfrm flipH="1">
              <a:off x="3387" y="170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2" name="AutoShape 12"/>
            <p:cNvCxnSpPr>
              <a:cxnSpLocks noChangeShapeType="1"/>
              <a:stCxn id="721924" idx="4"/>
              <a:endCxn id="721923" idx="1"/>
            </p:cNvCxnSpPr>
            <p:nvPr/>
          </p:nvCxnSpPr>
          <p:spPr bwMode="auto">
            <a:xfrm>
              <a:off x="3336" y="2112"/>
              <a:ext cx="189" cy="35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1933" name="Oval 13"/>
            <p:cNvSpPr>
              <a:spLocks noChangeArrowheads="1"/>
            </p:cNvSpPr>
            <p:nvPr/>
          </p:nvSpPr>
          <p:spPr bwMode="auto">
            <a:xfrm>
              <a:off x="3744" y="206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1934" name="AutoShape 14"/>
            <p:cNvCxnSpPr>
              <a:cxnSpLocks noChangeShapeType="1"/>
              <a:stCxn id="721926" idx="4"/>
              <a:endCxn id="721933" idx="0"/>
            </p:cNvCxnSpPr>
            <p:nvPr/>
          </p:nvCxnSpPr>
          <p:spPr bwMode="auto">
            <a:xfrm>
              <a:off x="3816" y="1776"/>
              <a:ext cx="0" cy="288"/>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5" name="AutoShape 15"/>
            <p:cNvCxnSpPr>
              <a:cxnSpLocks noChangeShapeType="1"/>
              <a:stCxn id="721933" idx="6"/>
              <a:endCxn id="721925" idx="2"/>
            </p:cNvCxnSpPr>
            <p:nvPr/>
          </p:nvCxnSpPr>
          <p:spPr bwMode="auto">
            <a:xfrm flipV="1">
              <a:off x="3888" y="204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6" name="AutoShape 16"/>
            <p:cNvCxnSpPr>
              <a:cxnSpLocks noChangeShapeType="1"/>
              <a:stCxn id="721933" idx="5"/>
              <a:endCxn id="721927" idx="1"/>
            </p:cNvCxnSpPr>
            <p:nvPr/>
          </p:nvCxnSpPr>
          <p:spPr bwMode="auto">
            <a:xfrm>
              <a:off x="3867" y="2187"/>
              <a:ext cx="138" cy="28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7" name="AutoShape 17"/>
            <p:cNvCxnSpPr>
              <a:cxnSpLocks noChangeShapeType="1"/>
              <a:stCxn id="721933" idx="3"/>
              <a:endCxn id="721923" idx="7"/>
            </p:cNvCxnSpPr>
            <p:nvPr/>
          </p:nvCxnSpPr>
          <p:spPr bwMode="auto">
            <a:xfrm flipH="1">
              <a:off x="3627" y="2187"/>
              <a:ext cx="138" cy="27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38" name="AutoShape 18"/>
            <p:cNvCxnSpPr>
              <a:cxnSpLocks noChangeShapeType="1"/>
              <a:stCxn id="721933" idx="2"/>
              <a:endCxn id="721924" idx="6"/>
            </p:cNvCxnSpPr>
            <p:nvPr/>
          </p:nvCxnSpPr>
          <p:spPr bwMode="auto">
            <a:xfrm flipH="1" flipV="1">
              <a:off x="3408" y="204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721939" name="Object 19"/>
          <p:cNvGraphicFramePr>
            <a:graphicFrameLocks noChangeAspect="1"/>
          </p:cNvGraphicFramePr>
          <p:nvPr/>
        </p:nvGraphicFramePr>
        <p:xfrm>
          <a:off x="4814888" y="4572000"/>
          <a:ext cx="3954462" cy="1130300"/>
        </p:xfrm>
        <a:graphic>
          <a:graphicData uri="http://schemas.openxmlformats.org/presentationml/2006/ole">
            <mc:AlternateContent xmlns:mc="http://schemas.openxmlformats.org/markup-compatibility/2006">
              <mc:Choice xmlns:v="urn:schemas-microsoft-com:vml" Requires="v">
                <p:oleObj name="Equation" r:id="rId2" imgW="799920" imgH="228600" progId="Equation.DSMT4">
                  <p:embed/>
                </p:oleObj>
              </mc:Choice>
              <mc:Fallback>
                <p:oleObj name="Equation" r:id="rId2" imgW="799920" imgH="228600" progId="Equation.DSMT4">
                  <p:embed/>
                  <p:pic>
                    <p:nvPicPr>
                      <p:cNvPr id="721939"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888" y="4572000"/>
                        <a:ext cx="3954462"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1940" name="Object 20"/>
          <p:cNvGraphicFramePr>
            <a:graphicFrameLocks noChangeAspect="1"/>
          </p:cNvGraphicFramePr>
          <p:nvPr/>
        </p:nvGraphicFramePr>
        <p:xfrm>
          <a:off x="515938" y="4572000"/>
          <a:ext cx="3890962" cy="1130300"/>
        </p:xfrm>
        <a:graphic>
          <a:graphicData uri="http://schemas.openxmlformats.org/presentationml/2006/ole">
            <mc:AlternateContent xmlns:mc="http://schemas.openxmlformats.org/markup-compatibility/2006">
              <mc:Choice xmlns:v="urn:schemas-microsoft-com:vml" Requires="v">
                <p:oleObj name="Equation" r:id="rId4" imgW="787320" imgH="228600" progId="Equation.DSMT4">
                  <p:embed/>
                </p:oleObj>
              </mc:Choice>
              <mc:Fallback>
                <p:oleObj name="Equation" r:id="rId4" imgW="787320" imgH="228600" progId="Equation.DSMT4">
                  <p:embed/>
                  <p:pic>
                    <p:nvPicPr>
                      <p:cNvPr id="72194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8" y="4572000"/>
                        <a:ext cx="3890962"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1941" name="Group 21"/>
          <p:cNvGrpSpPr>
            <a:grpSpLocks/>
          </p:cNvGrpSpPr>
          <p:nvPr/>
        </p:nvGrpSpPr>
        <p:grpSpPr bwMode="auto">
          <a:xfrm>
            <a:off x="1828800" y="1600200"/>
            <a:ext cx="1752600" cy="1524000"/>
            <a:chOff x="1152" y="1152"/>
            <a:chExt cx="1104" cy="960"/>
          </a:xfrm>
        </p:grpSpPr>
        <p:sp>
          <p:nvSpPr>
            <p:cNvPr id="721942" name="Oval 22"/>
            <p:cNvSpPr>
              <a:spLocks noChangeArrowheads="1"/>
            </p:cNvSpPr>
            <p:nvPr/>
          </p:nvSpPr>
          <p:spPr bwMode="auto">
            <a:xfrm>
              <a:off x="1392" y="1963"/>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43" name="Oval 23"/>
            <p:cNvSpPr>
              <a:spLocks noChangeArrowheads="1"/>
            </p:cNvSpPr>
            <p:nvPr/>
          </p:nvSpPr>
          <p:spPr bwMode="auto">
            <a:xfrm>
              <a:off x="1152" y="148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44" name="Oval 24"/>
            <p:cNvSpPr>
              <a:spLocks noChangeArrowheads="1"/>
            </p:cNvSpPr>
            <p:nvPr/>
          </p:nvSpPr>
          <p:spPr bwMode="auto">
            <a:xfrm>
              <a:off x="2112" y="148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45" name="Oval 25"/>
            <p:cNvSpPr>
              <a:spLocks noChangeArrowheads="1"/>
            </p:cNvSpPr>
            <p:nvPr/>
          </p:nvSpPr>
          <p:spPr bwMode="auto">
            <a:xfrm>
              <a:off x="1632" y="1152"/>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946" name="Oval 26"/>
            <p:cNvSpPr>
              <a:spLocks noChangeArrowheads="1"/>
            </p:cNvSpPr>
            <p:nvPr/>
          </p:nvSpPr>
          <p:spPr bwMode="auto">
            <a:xfrm>
              <a:off x="1872" y="1968"/>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1947" name="AutoShape 27"/>
            <p:cNvCxnSpPr>
              <a:cxnSpLocks noChangeShapeType="1"/>
              <a:stCxn id="721942" idx="6"/>
              <a:endCxn id="721946" idx="2"/>
            </p:cNvCxnSpPr>
            <p:nvPr/>
          </p:nvCxnSpPr>
          <p:spPr bwMode="auto">
            <a:xfrm>
              <a:off x="1536" y="2035"/>
              <a:ext cx="336" cy="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48" name="AutoShape 28"/>
            <p:cNvCxnSpPr>
              <a:cxnSpLocks noChangeShapeType="1"/>
              <a:stCxn id="721945" idx="6"/>
              <a:endCxn id="721944" idx="1"/>
            </p:cNvCxnSpPr>
            <p:nvPr/>
          </p:nvCxnSpPr>
          <p:spPr bwMode="auto">
            <a:xfrm>
              <a:off x="1776" y="122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49" name="AutoShape 29"/>
            <p:cNvCxnSpPr>
              <a:cxnSpLocks noChangeShapeType="1"/>
              <a:stCxn id="721944" idx="4"/>
              <a:endCxn id="721946" idx="7"/>
            </p:cNvCxnSpPr>
            <p:nvPr/>
          </p:nvCxnSpPr>
          <p:spPr bwMode="auto">
            <a:xfrm flipH="1">
              <a:off x="1995" y="1632"/>
              <a:ext cx="189" cy="35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0" name="AutoShape 30"/>
            <p:cNvCxnSpPr>
              <a:cxnSpLocks noChangeShapeType="1"/>
              <a:stCxn id="721945" idx="2"/>
              <a:endCxn id="721943" idx="7"/>
            </p:cNvCxnSpPr>
            <p:nvPr/>
          </p:nvCxnSpPr>
          <p:spPr bwMode="auto">
            <a:xfrm flipH="1">
              <a:off x="1275" y="122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1" name="AutoShape 31"/>
            <p:cNvCxnSpPr>
              <a:cxnSpLocks noChangeShapeType="1"/>
              <a:stCxn id="721943" idx="4"/>
              <a:endCxn id="721942" idx="1"/>
            </p:cNvCxnSpPr>
            <p:nvPr/>
          </p:nvCxnSpPr>
          <p:spPr bwMode="auto">
            <a:xfrm>
              <a:off x="1224" y="1632"/>
              <a:ext cx="189" cy="35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1952" name="Oval 32"/>
            <p:cNvSpPr>
              <a:spLocks noChangeArrowheads="1"/>
            </p:cNvSpPr>
            <p:nvPr/>
          </p:nvSpPr>
          <p:spPr bwMode="auto">
            <a:xfrm>
              <a:off x="1632" y="158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721953" name="AutoShape 33"/>
            <p:cNvCxnSpPr>
              <a:cxnSpLocks noChangeShapeType="1"/>
              <a:stCxn id="721945" idx="4"/>
              <a:endCxn id="721952" idx="0"/>
            </p:cNvCxnSpPr>
            <p:nvPr/>
          </p:nvCxnSpPr>
          <p:spPr bwMode="auto">
            <a:xfrm>
              <a:off x="1704" y="1296"/>
              <a:ext cx="0" cy="288"/>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4" name="AutoShape 34"/>
            <p:cNvCxnSpPr>
              <a:cxnSpLocks noChangeShapeType="1"/>
              <a:stCxn id="721952" idx="6"/>
              <a:endCxn id="721944" idx="2"/>
            </p:cNvCxnSpPr>
            <p:nvPr/>
          </p:nvCxnSpPr>
          <p:spPr bwMode="auto">
            <a:xfrm flipV="1">
              <a:off x="1776" y="156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5" name="AutoShape 35"/>
            <p:cNvCxnSpPr>
              <a:cxnSpLocks noChangeShapeType="1"/>
              <a:stCxn id="721952" idx="5"/>
              <a:endCxn id="721946" idx="1"/>
            </p:cNvCxnSpPr>
            <p:nvPr/>
          </p:nvCxnSpPr>
          <p:spPr bwMode="auto">
            <a:xfrm>
              <a:off x="1755" y="1707"/>
              <a:ext cx="138" cy="28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6" name="AutoShape 36"/>
            <p:cNvCxnSpPr>
              <a:cxnSpLocks noChangeShapeType="1"/>
              <a:stCxn id="721952" idx="3"/>
              <a:endCxn id="721942" idx="7"/>
            </p:cNvCxnSpPr>
            <p:nvPr/>
          </p:nvCxnSpPr>
          <p:spPr bwMode="auto">
            <a:xfrm flipH="1">
              <a:off x="1515" y="1707"/>
              <a:ext cx="138" cy="27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1957" name="AutoShape 37"/>
            <p:cNvCxnSpPr>
              <a:cxnSpLocks noChangeShapeType="1"/>
              <a:stCxn id="721952" idx="2"/>
              <a:endCxn id="721943" idx="6"/>
            </p:cNvCxnSpPr>
            <p:nvPr/>
          </p:nvCxnSpPr>
          <p:spPr bwMode="auto">
            <a:xfrm flipH="1" flipV="1">
              <a:off x="1296" y="156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721958" name="Object 38"/>
          <p:cNvGraphicFramePr>
            <a:graphicFrameLocks noChangeAspect="1"/>
          </p:cNvGraphicFramePr>
          <p:nvPr/>
        </p:nvGraphicFramePr>
        <p:xfrm>
          <a:off x="2227263" y="3276600"/>
          <a:ext cx="1066800" cy="1066800"/>
        </p:xfrm>
        <a:graphic>
          <a:graphicData uri="http://schemas.openxmlformats.org/presentationml/2006/ole">
            <mc:AlternateContent xmlns:mc="http://schemas.openxmlformats.org/markup-compatibility/2006">
              <mc:Choice xmlns:v="urn:schemas-microsoft-com:vml" Requires="v">
                <p:oleObj name="Equation" r:id="rId6" imgW="228600" imgH="228600" progId="Equation.DSMT4">
                  <p:embed/>
                </p:oleObj>
              </mc:Choice>
              <mc:Fallback>
                <p:oleObj name="Equation" r:id="rId6" imgW="228600" imgH="228600" progId="Equation.DSMT4">
                  <p:embed/>
                  <p:pic>
                    <p:nvPicPr>
                      <p:cNvPr id="721958"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7263" y="3276600"/>
                        <a:ext cx="1066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1959" name="Text Box 39"/>
          <p:cNvSpPr txBox="1">
            <a:spLocks noChangeArrowheads="1"/>
          </p:cNvSpPr>
          <p:nvPr/>
        </p:nvSpPr>
        <p:spPr bwMode="auto">
          <a:xfrm>
            <a:off x="3932238" y="457200"/>
            <a:ext cx="12493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Wheels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1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19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1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sp>
        <p:nvSpPr>
          <p:cNvPr id="3" name="Content Placeholder 2"/>
          <p:cNvSpPr>
            <a:spLocks noGrp="1"/>
          </p:cNvSpPr>
          <p:nvPr>
            <p:ph idx="1"/>
          </p:nvPr>
        </p:nvSpPr>
        <p:spPr/>
        <p:txBody>
          <a:bodyPr/>
          <a:lstStyle/>
          <a:p>
            <a:pPr>
              <a:buNone/>
            </a:pPr>
            <a:r>
              <a:rPr lang="en-US" dirty="0"/>
              <a:t>	</a:t>
            </a:r>
            <a:endParaRPr lang="en-US" sz="2400" dirty="0"/>
          </a:p>
          <a:p>
            <a:pPr>
              <a:buNone/>
            </a:pPr>
            <a:r>
              <a:rPr lang="en-US" sz="2400" b="1" dirty="0">
                <a:solidFill>
                  <a:srgbClr val="0000FF"/>
                </a:solidFill>
              </a:rPr>
              <a:t>	</a:t>
            </a:r>
            <a:r>
              <a:rPr lang="en-US" sz="2800" b="1" dirty="0">
                <a:solidFill>
                  <a:srgbClr val="0000FF"/>
                </a:solidFill>
              </a:rPr>
              <a:t>The chromatic number of a tree is 2.</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3" name="Text Box 3"/>
          <p:cNvSpPr txBox="1">
            <a:spLocks noChangeArrowheads="1"/>
          </p:cNvSpPr>
          <p:nvPr/>
        </p:nvSpPr>
        <p:spPr bwMode="auto">
          <a:xfrm>
            <a:off x="4075113" y="457200"/>
            <a:ext cx="10302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Trees</a:t>
            </a:r>
          </a:p>
        </p:txBody>
      </p:sp>
      <p:sp>
        <p:nvSpPr>
          <p:cNvPr id="696375" name="Rectangle 55"/>
          <p:cNvSpPr>
            <a:spLocks noChangeArrowheads="1"/>
          </p:cNvSpPr>
          <p:nvPr/>
        </p:nvSpPr>
        <p:spPr bwMode="auto">
          <a:xfrm>
            <a:off x="2811463" y="3697288"/>
            <a:ext cx="3429000" cy="20574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Arial" charset="0"/>
                <a:ea typeface="新細明體" pitchFamily="18" charset="-120"/>
              </a:defRPr>
            </a:lvl1pPr>
            <a:lvl2pPr marL="742950" indent="-285750">
              <a:spcBef>
                <a:spcPct val="20000"/>
              </a:spcBef>
              <a:buChar char="–"/>
              <a:defRPr kumimoji="1" sz="2800">
                <a:solidFill>
                  <a:schemeClr val="tx1"/>
                </a:solidFill>
                <a:latin typeface="Arial" charset="0"/>
                <a:ea typeface="新細明體" pitchFamily="18" charset="-120"/>
              </a:defRPr>
            </a:lvl2pPr>
            <a:lvl3pPr marL="1143000" indent="-228600">
              <a:spcBef>
                <a:spcPct val="20000"/>
              </a:spcBef>
              <a:buChar char="•"/>
              <a:defRPr kumimoji="1" sz="2400">
                <a:solidFill>
                  <a:schemeClr val="tx1"/>
                </a:solidFill>
                <a:latin typeface="Arial" charset="0"/>
                <a:ea typeface="新細明體" pitchFamily="18" charset="-120"/>
              </a:defRPr>
            </a:lvl3pPr>
            <a:lvl4pPr marL="1600200" indent="-228600">
              <a:spcBef>
                <a:spcPct val="20000"/>
              </a:spcBef>
              <a:buChar char="–"/>
              <a:defRPr kumimoji="1" sz="2000">
                <a:solidFill>
                  <a:schemeClr val="tx1"/>
                </a:solidFill>
                <a:latin typeface="Arial" charset="0"/>
                <a:ea typeface="新細明體" pitchFamily="18" charset="-120"/>
              </a:defRPr>
            </a:lvl4pPr>
            <a:lvl5pPr marL="2057400" indent="-228600">
              <a:spcBef>
                <a:spcPct val="20000"/>
              </a:spcBef>
              <a:buChar char="»"/>
              <a:defRPr kumimoji="1" sz="2000">
                <a:solidFill>
                  <a:schemeClr val="tx1"/>
                </a:solidFill>
                <a:latin typeface="Arial" charset="0"/>
                <a:ea typeface="新細明體" pitchFamily="18" charset="-120"/>
              </a:defRPr>
            </a:lvl5pPr>
            <a:lvl6pPr marL="2514600" indent="-228600" fontAlgn="base">
              <a:spcBef>
                <a:spcPct val="20000"/>
              </a:spcBef>
              <a:spcAft>
                <a:spcPct val="0"/>
              </a:spcAft>
              <a:buChar char="»"/>
              <a:defRPr kumimoji="1" sz="2000">
                <a:solidFill>
                  <a:schemeClr val="tx1"/>
                </a:solidFill>
                <a:latin typeface="Arial" charset="0"/>
                <a:ea typeface="新細明體" pitchFamily="18" charset="-120"/>
              </a:defRPr>
            </a:lvl6pPr>
            <a:lvl7pPr marL="2971800" indent="-228600" fontAlgn="base">
              <a:spcBef>
                <a:spcPct val="20000"/>
              </a:spcBef>
              <a:spcAft>
                <a:spcPct val="0"/>
              </a:spcAft>
              <a:buChar char="»"/>
              <a:defRPr kumimoji="1" sz="2000">
                <a:solidFill>
                  <a:schemeClr val="tx1"/>
                </a:solidFill>
                <a:latin typeface="Arial" charset="0"/>
                <a:ea typeface="新細明體" pitchFamily="18" charset="-120"/>
              </a:defRPr>
            </a:lvl7pPr>
            <a:lvl8pPr marL="3429000" indent="-228600" fontAlgn="base">
              <a:spcBef>
                <a:spcPct val="20000"/>
              </a:spcBef>
              <a:spcAft>
                <a:spcPct val="0"/>
              </a:spcAft>
              <a:buChar char="»"/>
              <a:defRPr kumimoji="1" sz="2000">
                <a:solidFill>
                  <a:schemeClr val="tx1"/>
                </a:solidFill>
                <a:latin typeface="Arial" charset="0"/>
                <a:ea typeface="新細明體" pitchFamily="18" charset="-120"/>
              </a:defRPr>
            </a:lvl8pPr>
            <a:lvl9pPr marL="3886200" indent="-228600" fontAlgn="base">
              <a:spcBef>
                <a:spcPct val="20000"/>
              </a:spcBef>
              <a:spcAft>
                <a:spcPct val="0"/>
              </a:spcAft>
              <a:buChar char="»"/>
              <a:defRPr kumimoji="1" sz="2000">
                <a:solidFill>
                  <a:schemeClr val="tx1"/>
                </a:solidFill>
                <a:latin typeface="Arial" charset="0"/>
                <a:ea typeface="新細明體" pitchFamily="18" charset="-120"/>
              </a:defRPr>
            </a:lvl9pPr>
          </a:lstStyle>
          <a:p>
            <a:pPr>
              <a:buFontTx/>
              <a:buNone/>
            </a:pPr>
            <a:r>
              <a:rPr lang="en-US" altLang="en-US" sz="1800">
                <a:solidFill>
                  <a:srgbClr val="000000"/>
                </a:solidFill>
                <a:latin typeface="Comic Sans MS" pitchFamily="66" charset="0"/>
              </a:rPr>
              <a:t>Pick any vertex as “root.”</a:t>
            </a:r>
          </a:p>
          <a:p>
            <a:pPr>
              <a:lnSpc>
                <a:spcPct val="150000"/>
              </a:lnSpc>
              <a:buFontTx/>
              <a:buNone/>
            </a:pPr>
            <a:r>
              <a:rPr lang="en-US" altLang="en-US" sz="1800">
                <a:solidFill>
                  <a:srgbClr val="000000"/>
                </a:solidFill>
                <a:latin typeface="Comic Sans MS" pitchFamily="66" charset="0"/>
              </a:rPr>
              <a:t>if (unique) path from root is</a:t>
            </a:r>
          </a:p>
          <a:p>
            <a:pPr>
              <a:lnSpc>
                <a:spcPct val="150000"/>
              </a:lnSpc>
              <a:buFontTx/>
              <a:buNone/>
            </a:pPr>
            <a:r>
              <a:rPr lang="en-US" altLang="en-US" sz="1800">
                <a:solidFill>
                  <a:srgbClr val="000000"/>
                </a:solidFill>
                <a:latin typeface="Comic Sans MS" pitchFamily="66" charset="0"/>
              </a:rPr>
              <a:t>even length:        </a:t>
            </a:r>
          </a:p>
          <a:p>
            <a:pPr>
              <a:lnSpc>
                <a:spcPct val="150000"/>
              </a:lnSpc>
              <a:buFontTx/>
              <a:buNone/>
            </a:pPr>
            <a:r>
              <a:rPr lang="en-US" altLang="en-US" sz="1800">
                <a:solidFill>
                  <a:srgbClr val="000000"/>
                </a:solidFill>
                <a:latin typeface="Comic Sans MS" pitchFamily="66" charset="0"/>
              </a:rPr>
              <a:t>odd length:</a:t>
            </a:r>
          </a:p>
        </p:txBody>
      </p:sp>
      <p:grpSp>
        <p:nvGrpSpPr>
          <p:cNvPr id="696376" name="Group 56"/>
          <p:cNvGrpSpPr>
            <a:grpSpLocks/>
          </p:cNvGrpSpPr>
          <p:nvPr/>
        </p:nvGrpSpPr>
        <p:grpSpPr bwMode="auto">
          <a:xfrm>
            <a:off x="4724400" y="1371600"/>
            <a:ext cx="1922463" cy="647700"/>
            <a:chOff x="2976" y="720"/>
            <a:chExt cx="1211" cy="408"/>
          </a:xfrm>
        </p:grpSpPr>
        <p:sp>
          <p:nvSpPr>
            <p:cNvPr id="696377" name="Text Box 57"/>
            <p:cNvSpPr txBox="1">
              <a:spLocks noChangeArrowheads="1"/>
            </p:cNvSpPr>
            <p:nvPr/>
          </p:nvSpPr>
          <p:spPr bwMode="auto">
            <a:xfrm>
              <a:off x="3782" y="794"/>
              <a:ext cx="405" cy="23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a:solidFill>
                    <a:srgbClr val="000000"/>
                  </a:solidFill>
                </a:rPr>
                <a:t>root</a:t>
              </a:r>
            </a:p>
          </p:txBody>
        </p:sp>
        <p:sp>
          <p:nvSpPr>
            <p:cNvPr id="696378" name="Freeform 58"/>
            <p:cNvSpPr>
              <a:spLocks/>
            </p:cNvSpPr>
            <p:nvPr/>
          </p:nvSpPr>
          <p:spPr bwMode="auto">
            <a:xfrm>
              <a:off x="2976" y="720"/>
              <a:ext cx="816" cy="408"/>
            </a:xfrm>
            <a:custGeom>
              <a:avLst/>
              <a:gdLst>
                <a:gd name="T0" fmla="*/ 0 w 816"/>
                <a:gd name="T1" fmla="*/ 144 h 408"/>
                <a:gd name="T2" fmla="*/ 240 w 816"/>
                <a:gd name="T3" fmla="*/ 0 h 408"/>
                <a:gd name="T4" fmla="*/ 432 w 816"/>
                <a:gd name="T5" fmla="*/ 144 h 408"/>
                <a:gd name="T6" fmla="*/ 672 w 816"/>
                <a:gd name="T7" fmla="*/ 384 h 408"/>
                <a:gd name="T8" fmla="*/ 816 w 816"/>
                <a:gd name="T9" fmla="*/ 288 h 408"/>
              </a:gdLst>
              <a:ahLst/>
              <a:cxnLst>
                <a:cxn ang="0">
                  <a:pos x="T0" y="T1"/>
                </a:cxn>
                <a:cxn ang="0">
                  <a:pos x="T2" y="T3"/>
                </a:cxn>
                <a:cxn ang="0">
                  <a:pos x="T4" y="T5"/>
                </a:cxn>
                <a:cxn ang="0">
                  <a:pos x="T6" y="T7"/>
                </a:cxn>
                <a:cxn ang="0">
                  <a:pos x="T8" y="T9"/>
                </a:cxn>
              </a:cxnLst>
              <a:rect l="0" t="0" r="r" b="b"/>
              <a:pathLst>
                <a:path w="816" h="408">
                  <a:moveTo>
                    <a:pt x="0" y="144"/>
                  </a:moveTo>
                  <a:cubicBezTo>
                    <a:pt x="84" y="72"/>
                    <a:pt x="168" y="0"/>
                    <a:pt x="240" y="0"/>
                  </a:cubicBezTo>
                  <a:cubicBezTo>
                    <a:pt x="312" y="0"/>
                    <a:pt x="360" y="80"/>
                    <a:pt x="432" y="144"/>
                  </a:cubicBezTo>
                  <a:cubicBezTo>
                    <a:pt x="504" y="208"/>
                    <a:pt x="608" y="360"/>
                    <a:pt x="672" y="384"/>
                  </a:cubicBezTo>
                  <a:cubicBezTo>
                    <a:pt x="736" y="408"/>
                    <a:pt x="776" y="348"/>
                    <a:pt x="816" y="288"/>
                  </a:cubicBezTo>
                </a:path>
              </a:pathLst>
            </a:custGeom>
            <a:noFill/>
            <a:ln w="38100" cap="flat" cmpd="sng">
              <a:solidFill>
                <a:srgbClr val="000000"/>
              </a:solidFill>
              <a:prstDash val="sysDot"/>
              <a:round/>
              <a:headEnd type="stealth" w="lg" len="lg"/>
              <a:tailEnd type="none" w="lg" len="lg"/>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96379" name="Group 59"/>
          <p:cNvGrpSpPr>
            <a:grpSpLocks/>
          </p:cNvGrpSpPr>
          <p:nvPr/>
        </p:nvGrpSpPr>
        <p:grpSpPr bwMode="auto">
          <a:xfrm>
            <a:off x="3581400" y="1524000"/>
            <a:ext cx="2286000" cy="1828800"/>
            <a:chOff x="2256" y="816"/>
            <a:chExt cx="1440" cy="1152"/>
          </a:xfrm>
        </p:grpSpPr>
        <p:grpSp>
          <p:nvGrpSpPr>
            <p:cNvPr id="696380" name="Group 60"/>
            <p:cNvGrpSpPr>
              <a:grpSpLocks/>
            </p:cNvGrpSpPr>
            <p:nvPr/>
          </p:nvGrpSpPr>
          <p:grpSpPr bwMode="auto">
            <a:xfrm>
              <a:off x="2256" y="816"/>
              <a:ext cx="1152" cy="912"/>
              <a:chOff x="2256" y="816"/>
              <a:chExt cx="1152" cy="912"/>
            </a:xfrm>
          </p:grpSpPr>
          <p:sp>
            <p:nvSpPr>
              <p:cNvPr id="696381" name="Oval 61"/>
              <p:cNvSpPr>
                <a:spLocks noChangeArrowheads="1"/>
              </p:cNvSpPr>
              <p:nvPr/>
            </p:nvSpPr>
            <p:spPr bwMode="auto">
              <a:xfrm>
                <a:off x="2736" y="816"/>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2" name="Oval 62"/>
              <p:cNvSpPr>
                <a:spLocks noChangeArrowheads="1"/>
              </p:cNvSpPr>
              <p:nvPr/>
            </p:nvSpPr>
            <p:spPr bwMode="auto">
              <a:xfrm>
                <a:off x="2736"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3" name="Oval 63"/>
              <p:cNvSpPr>
                <a:spLocks noChangeArrowheads="1"/>
              </p:cNvSpPr>
              <p:nvPr/>
            </p:nvSpPr>
            <p:spPr bwMode="auto">
              <a:xfrm>
                <a:off x="3120"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4" name="Oval 64"/>
              <p:cNvSpPr>
                <a:spLocks noChangeArrowheads="1"/>
              </p:cNvSpPr>
              <p:nvPr/>
            </p:nvSpPr>
            <p:spPr bwMode="auto">
              <a:xfrm>
                <a:off x="2400"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5" name="Oval 65"/>
              <p:cNvSpPr>
                <a:spLocks noChangeArrowheads="1"/>
              </p:cNvSpPr>
              <p:nvPr/>
            </p:nvSpPr>
            <p:spPr bwMode="auto">
              <a:xfrm>
                <a:off x="2256"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6" name="Oval 66"/>
              <p:cNvSpPr>
                <a:spLocks noChangeArrowheads="1"/>
              </p:cNvSpPr>
              <p:nvPr/>
            </p:nvSpPr>
            <p:spPr bwMode="auto">
              <a:xfrm>
                <a:off x="2592"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7" name="Oval 67"/>
              <p:cNvSpPr>
                <a:spLocks noChangeArrowheads="1"/>
              </p:cNvSpPr>
              <p:nvPr/>
            </p:nvSpPr>
            <p:spPr bwMode="auto">
              <a:xfrm>
                <a:off x="2880"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88" name="Oval 68"/>
              <p:cNvSpPr>
                <a:spLocks noChangeArrowheads="1"/>
              </p:cNvSpPr>
              <p:nvPr/>
            </p:nvSpPr>
            <p:spPr bwMode="auto">
              <a:xfrm>
                <a:off x="3264"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6389" name="AutoShape 69"/>
              <p:cNvCxnSpPr>
                <a:cxnSpLocks noChangeShapeType="1"/>
                <a:stCxn id="696381" idx="4"/>
                <a:endCxn id="696382" idx="0"/>
              </p:cNvCxnSpPr>
              <p:nvPr/>
            </p:nvCxnSpPr>
            <p:spPr bwMode="auto">
              <a:xfrm>
                <a:off x="2808" y="960"/>
                <a:ext cx="0" cy="192"/>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0" name="AutoShape 70"/>
              <p:cNvCxnSpPr>
                <a:cxnSpLocks noChangeShapeType="1"/>
                <a:stCxn id="696381" idx="3"/>
                <a:endCxn id="696384" idx="0"/>
              </p:cNvCxnSpPr>
              <p:nvPr/>
            </p:nvCxnSpPr>
            <p:spPr bwMode="auto">
              <a:xfrm flipH="1">
                <a:off x="2472" y="939"/>
                <a:ext cx="285" cy="213"/>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1" name="AutoShape 71"/>
              <p:cNvCxnSpPr>
                <a:cxnSpLocks noChangeShapeType="1"/>
                <a:stCxn id="696381" idx="5"/>
                <a:endCxn id="696383" idx="0"/>
              </p:cNvCxnSpPr>
              <p:nvPr/>
            </p:nvCxnSpPr>
            <p:spPr bwMode="auto">
              <a:xfrm>
                <a:off x="2859" y="939"/>
                <a:ext cx="333" cy="213"/>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2" name="AutoShape 72"/>
              <p:cNvCxnSpPr>
                <a:cxnSpLocks noChangeShapeType="1"/>
                <a:stCxn id="696382" idx="4"/>
                <a:endCxn id="696386" idx="0"/>
              </p:cNvCxnSpPr>
              <p:nvPr/>
            </p:nvCxnSpPr>
            <p:spPr bwMode="auto">
              <a:xfrm flipH="1">
                <a:off x="2664" y="1296"/>
                <a:ext cx="144" cy="288"/>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3" name="AutoShape 73"/>
              <p:cNvCxnSpPr>
                <a:cxnSpLocks noChangeShapeType="1"/>
                <a:stCxn id="696382" idx="4"/>
                <a:endCxn id="696387" idx="0"/>
              </p:cNvCxnSpPr>
              <p:nvPr/>
            </p:nvCxnSpPr>
            <p:spPr bwMode="auto">
              <a:xfrm>
                <a:off x="2808" y="1296"/>
                <a:ext cx="144" cy="288"/>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4" name="AutoShape 74"/>
              <p:cNvCxnSpPr>
                <a:cxnSpLocks noChangeShapeType="1"/>
                <a:stCxn id="696384" idx="3"/>
                <a:endCxn id="696385" idx="0"/>
              </p:cNvCxnSpPr>
              <p:nvPr/>
            </p:nvCxnSpPr>
            <p:spPr bwMode="auto">
              <a:xfrm flipH="1">
                <a:off x="2328" y="1275"/>
                <a:ext cx="93" cy="309"/>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395" name="AutoShape 75"/>
              <p:cNvCxnSpPr>
                <a:cxnSpLocks noChangeShapeType="1"/>
                <a:stCxn id="696383" idx="5"/>
                <a:endCxn id="696388" idx="0"/>
              </p:cNvCxnSpPr>
              <p:nvPr/>
            </p:nvCxnSpPr>
            <p:spPr bwMode="auto">
              <a:xfrm>
                <a:off x="3243" y="1275"/>
                <a:ext cx="93" cy="309"/>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6396" name="Oval 76"/>
            <p:cNvSpPr>
              <a:spLocks noChangeArrowheads="1"/>
            </p:cNvSpPr>
            <p:nvPr/>
          </p:nvSpPr>
          <p:spPr bwMode="auto">
            <a:xfrm>
              <a:off x="2736" y="816"/>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97" name="Oval 77"/>
            <p:cNvSpPr>
              <a:spLocks noChangeArrowheads="1"/>
            </p:cNvSpPr>
            <p:nvPr/>
          </p:nvSpPr>
          <p:spPr bwMode="auto">
            <a:xfrm>
              <a:off x="2736"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98" name="Oval 78"/>
            <p:cNvSpPr>
              <a:spLocks noChangeArrowheads="1"/>
            </p:cNvSpPr>
            <p:nvPr/>
          </p:nvSpPr>
          <p:spPr bwMode="auto">
            <a:xfrm>
              <a:off x="3120"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99" name="Oval 79"/>
            <p:cNvSpPr>
              <a:spLocks noChangeArrowheads="1"/>
            </p:cNvSpPr>
            <p:nvPr/>
          </p:nvSpPr>
          <p:spPr bwMode="auto">
            <a:xfrm>
              <a:off x="2400" y="1152"/>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00" name="Oval 80"/>
            <p:cNvSpPr>
              <a:spLocks noChangeArrowheads="1"/>
            </p:cNvSpPr>
            <p:nvPr/>
          </p:nvSpPr>
          <p:spPr bwMode="auto">
            <a:xfrm>
              <a:off x="2256"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01" name="Oval 81"/>
            <p:cNvSpPr>
              <a:spLocks noChangeArrowheads="1"/>
            </p:cNvSpPr>
            <p:nvPr/>
          </p:nvSpPr>
          <p:spPr bwMode="auto">
            <a:xfrm>
              <a:off x="2592"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02" name="Oval 82"/>
            <p:cNvSpPr>
              <a:spLocks noChangeArrowheads="1"/>
            </p:cNvSpPr>
            <p:nvPr/>
          </p:nvSpPr>
          <p:spPr bwMode="auto">
            <a:xfrm>
              <a:off x="2880"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03" name="Oval 83"/>
            <p:cNvSpPr>
              <a:spLocks noChangeArrowheads="1"/>
            </p:cNvSpPr>
            <p:nvPr/>
          </p:nvSpPr>
          <p:spPr bwMode="auto">
            <a:xfrm>
              <a:off x="3264" y="158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6404" name="AutoShape 84"/>
            <p:cNvCxnSpPr>
              <a:cxnSpLocks noChangeShapeType="1"/>
              <a:stCxn id="696396" idx="4"/>
              <a:endCxn id="696397" idx="0"/>
            </p:cNvCxnSpPr>
            <p:nvPr/>
          </p:nvCxnSpPr>
          <p:spPr bwMode="auto">
            <a:xfrm>
              <a:off x="2808" y="968"/>
              <a:ext cx="0" cy="176"/>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05" name="AutoShape 85"/>
            <p:cNvCxnSpPr>
              <a:cxnSpLocks noChangeShapeType="1"/>
              <a:stCxn id="696396" idx="3"/>
              <a:endCxn id="696399" idx="0"/>
            </p:cNvCxnSpPr>
            <p:nvPr/>
          </p:nvCxnSpPr>
          <p:spPr bwMode="auto">
            <a:xfrm flipH="1">
              <a:off x="2472" y="947"/>
              <a:ext cx="285" cy="197"/>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06" name="AutoShape 86"/>
            <p:cNvCxnSpPr>
              <a:cxnSpLocks noChangeShapeType="1"/>
              <a:stCxn id="696396" idx="5"/>
              <a:endCxn id="696398" idx="0"/>
            </p:cNvCxnSpPr>
            <p:nvPr/>
          </p:nvCxnSpPr>
          <p:spPr bwMode="auto">
            <a:xfrm>
              <a:off x="2859" y="947"/>
              <a:ext cx="333" cy="197"/>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07" name="AutoShape 87"/>
            <p:cNvCxnSpPr>
              <a:cxnSpLocks noChangeShapeType="1"/>
              <a:stCxn id="696397" idx="4"/>
              <a:endCxn id="696401" idx="0"/>
            </p:cNvCxnSpPr>
            <p:nvPr/>
          </p:nvCxnSpPr>
          <p:spPr bwMode="auto">
            <a:xfrm flipH="1">
              <a:off x="2664" y="1304"/>
              <a:ext cx="144" cy="272"/>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08" name="AutoShape 88"/>
            <p:cNvCxnSpPr>
              <a:cxnSpLocks noChangeShapeType="1"/>
              <a:stCxn id="696397" idx="4"/>
              <a:endCxn id="696402" idx="0"/>
            </p:cNvCxnSpPr>
            <p:nvPr/>
          </p:nvCxnSpPr>
          <p:spPr bwMode="auto">
            <a:xfrm>
              <a:off x="2808" y="1304"/>
              <a:ext cx="144" cy="272"/>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09" name="AutoShape 89"/>
            <p:cNvCxnSpPr>
              <a:cxnSpLocks noChangeShapeType="1"/>
              <a:stCxn id="696399" idx="3"/>
              <a:endCxn id="696400" idx="0"/>
            </p:cNvCxnSpPr>
            <p:nvPr/>
          </p:nvCxnSpPr>
          <p:spPr bwMode="auto">
            <a:xfrm flipH="1">
              <a:off x="2328" y="1283"/>
              <a:ext cx="93" cy="293"/>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410" name="AutoShape 90"/>
            <p:cNvCxnSpPr>
              <a:cxnSpLocks noChangeShapeType="1"/>
              <a:stCxn id="696398" idx="5"/>
              <a:endCxn id="696403" idx="0"/>
            </p:cNvCxnSpPr>
            <p:nvPr/>
          </p:nvCxnSpPr>
          <p:spPr bwMode="auto">
            <a:xfrm>
              <a:off x="3243" y="1283"/>
              <a:ext cx="93" cy="293"/>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6411" name="Oval 91"/>
            <p:cNvSpPr>
              <a:spLocks noChangeArrowheads="1"/>
            </p:cNvSpPr>
            <p:nvPr/>
          </p:nvSpPr>
          <p:spPr bwMode="auto">
            <a:xfrm>
              <a:off x="3552" y="1824"/>
              <a:ext cx="144" cy="144"/>
            </a:xfrm>
            <a:prstGeom prst="ellipse">
              <a:avLst/>
            </a:prstGeom>
            <a:solidFill>
              <a:srgbClr val="0000FF"/>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96412" name="AutoShape 92"/>
            <p:cNvCxnSpPr>
              <a:cxnSpLocks noChangeShapeType="1"/>
              <a:stCxn id="696403" idx="5"/>
              <a:endCxn id="696411" idx="1"/>
            </p:cNvCxnSpPr>
            <p:nvPr/>
          </p:nvCxnSpPr>
          <p:spPr bwMode="auto">
            <a:xfrm>
              <a:off x="3387" y="1715"/>
              <a:ext cx="186" cy="122"/>
            </a:xfrm>
            <a:prstGeom prst="straightConnector1">
              <a:avLst/>
            </a:prstGeom>
            <a:noFill/>
            <a:ln w="254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6413" name="Oval 93"/>
          <p:cNvSpPr>
            <a:spLocks noChangeArrowheads="1"/>
          </p:cNvSpPr>
          <p:nvPr/>
        </p:nvSpPr>
        <p:spPr bwMode="auto">
          <a:xfrm>
            <a:off x="4343400" y="1524000"/>
            <a:ext cx="228600" cy="228600"/>
          </a:xfrm>
          <a:prstGeom prst="ellipse">
            <a:avLst/>
          </a:prstGeom>
          <a:solidFill>
            <a:srgbClr val="CC0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14" name="Oval 94"/>
          <p:cNvSpPr>
            <a:spLocks noChangeArrowheads="1"/>
          </p:cNvSpPr>
          <p:nvPr/>
        </p:nvSpPr>
        <p:spPr bwMode="auto">
          <a:xfrm>
            <a:off x="4335463" y="4611688"/>
            <a:ext cx="304800" cy="304800"/>
          </a:xfrm>
          <a:prstGeom prst="ellipse">
            <a:avLst/>
          </a:prstGeom>
          <a:solidFill>
            <a:srgbClr val="A50021"/>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15" name="Oval 95"/>
          <p:cNvSpPr>
            <a:spLocks noChangeArrowheads="1"/>
          </p:cNvSpPr>
          <p:nvPr/>
        </p:nvSpPr>
        <p:spPr bwMode="auto">
          <a:xfrm>
            <a:off x="4335463" y="5119688"/>
            <a:ext cx="304800" cy="330200"/>
          </a:xfrm>
          <a:prstGeom prst="ellipse">
            <a:avLst/>
          </a:prstGeom>
          <a:solidFill>
            <a:srgbClr val="008000"/>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6416" name="Group 96"/>
          <p:cNvGrpSpPr>
            <a:grpSpLocks/>
          </p:cNvGrpSpPr>
          <p:nvPr/>
        </p:nvGrpSpPr>
        <p:grpSpPr bwMode="auto">
          <a:xfrm>
            <a:off x="3810000" y="2057400"/>
            <a:ext cx="1371600" cy="228600"/>
            <a:chOff x="2400" y="1152"/>
            <a:chExt cx="864" cy="144"/>
          </a:xfrm>
        </p:grpSpPr>
        <p:sp>
          <p:nvSpPr>
            <p:cNvPr id="696417" name="Oval 97"/>
            <p:cNvSpPr>
              <a:spLocks noChangeArrowheads="1"/>
            </p:cNvSpPr>
            <p:nvPr/>
          </p:nvSpPr>
          <p:spPr bwMode="auto">
            <a:xfrm>
              <a:off x="2736" y="1152"/>
              <a:ext cx="144" cy="144"/>
            </a:xfrm>
            <a:prstGeom prst="ellipse">
              <a:avLst/>
            </a:prstGeom>
            <a:solidFill>
              <a:srgbClr val="008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18" name="Oval 98"/>
            <p:cNvSpPr>
              <a:spLocks noChangeArrowheads="1"/>
            </p:cNvSpPr>
            <p:nvPr/>
          </p:nvSpPr>
          <p:spPr bwMode="auto">
            <a:xfrm>
              <a:off x="3120" y="1152"/>
              <a:ext cx="144" cy="144"/>
            </a:xfrm>
            <a:prstGeom prst="ellipse">
              <a:avLst/>
            </a:prstGeom>
            <a:solidFill>
              <a:srgbClr val="008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19" name="Oval 99"/>
            <p:cNvSpPr>
              <a:spLocks noChangeArrowheads="1"/>
            </p:cNvSpPr>
            <p:nvPr/>
          </p:nvSpPr>
          <p:spPr bwMode="auto">
            <a:xfrm>
              <a:off x="2400" y="1152"/>
              <a:ext cx="144" cy="144"/>
            </a:xfrm>
            <a:prstGeom prst="ellipse">
              <a:avLst/>
            </a:prstGeom>
            <a:solidFill>
              <a:srgbClr val="008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6420" name="Group 100"/>
          <p:cNvGrpSpPr>
            <a:grpSpLocks/>
          </p:cNvGrpSpPr>
          <p:nvPr/>
        </p:nvGrpSpPr>
        <p:grpSpPr bwMode="auto">
          <a:xfrm>
            <a:off x="3581400" y="2743200"/>
            <a:ext cx="1828800" cy="228600"/>
            <a:chOff x="2256" y="1584"/>
            <a:chExt cx="1152" cy="144"/>
          </a:xfrm>
        </p:grpSpPr>
        <p:sp>
          <p:nvSpPr>
            <p:cNvPr id="696421" name="Oval 101"/>
            <p:cNvSpPr>
              <a:spLocks noChangeArrowheads="1"/>
            </p:cNvSpPr>
            <p:nvPr/>
          </p:nvSpPr>
          <p:spPr bwMode="auto">
            <a:xfrm>
              <a:off x="2256" y="1584"/>
              <a:ext cx="144" cy="144"/>
            </a:xfrm>
            <a:prstGeom prst="ellipse">
              <a:avLst/>
            </a:prstGeom>
            <a:solidFill>
              <a:srgbClr val="CC0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22" name="Oval 102"/>
            <p:cNvSpPr>
              <a:spLocks noChangeArrowheads="1"/>
            </p:cNvSpPr>
            <p:nvPr/>
          </p:nvSpPr>
          <p:spPr bwMode="auto">
            <a:xfrm>
              <a:off x="2592" y="1584"/>
              <a:ext cx="144" cy="144"/>
            </a:xfrm>
            <a:prstGeom prst="ellipse">
              <a:avLst/>
            </a:prstGeom>
            <a:solidFill>
              <a:srgbClr val="CC0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23" name="Oval 103"/>
            <p:cNvSpPr>
              <a:spLocks noChangeArrowheads="1"/>
            </p:cNvSpPr>
            <p:nvPr/>
          </p:nvSpPr>
          <p:spPr bwMode="auto">
            <a:xfrm>
              <a:off x="2880" y="1584"/>
              <a:ext cx="144" cy="144"/>
            </a:xfrm>
            <a:prstGeom prst="ellipse">
              <a:avLst/>
            </a:prstGeom>
            <a:solidFill>
              <a:srgbClr val="CC0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24" name="Oval 104"/>
            <p:cNvSpPr>
              <a:spLocks noChangeArrowheads="1"/>
            </p:cNvSpPr>
            <p:nvPr/>
          </p:nvSpPr>
          <p:spPr bwMode="auto">
            <a:xfrm>
              <a:off x="3264" y="1584"/>
              <a:ext cx="144" cy="144"/>
            </a:xfrm>
            <a:prstGeom prst="ellipse">
              <a:avLst/>
            </a:prstGeom>
            <a:solidFill>
              <a:srgbClr val="CC0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6425" name="Oval 105"/>
          <p:cNvSpPr>
            <a:spLocks noChangeArrowheads="1"/>
          </p:cNvSpPr>
          <p:nvPr/>
        </p:nvSpPr>
        <p:spPr bwMode="auto">
          <a:xfrm>
            <a:off x="5638800" y="3124200"/>
            <a:ext cx="228600" cy="228600"/>
          </a:xfrm>
          <a:prstGeom prst="ellipse">
            <a:avLst/>
          </a:prstGeom>
          <a:solidFill>
            <a:srgbClr val="008000"/>
          </a:solidFill>
          <a:ln w="254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26" name="Text Box 106"/>
          <p:cNvSpPr txBox="1">
            <a:spLocks noChangeArrowheads="1"/>
          </p:cNvSpPr>
          <p:nvPr/>
        </p:nvSpPr>
        <p:spPr bwMode="auto">
          <a:xfrm>
            <a:off x="2309813" y="6024563"/>
            <a:ext cx="4471987"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Can prove more formally using induction.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75">
                                            <p:txEl>
                                              <p:pRg st="2" end="2"/>
                                            </p:txEl>
                                          </p:spTgt>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96414"/>
                                        </p:tgtEl>
                                        <p:attrNameLst>
                                          <p:attrName>style.visibility</p:attrName>
                                        </p:attrNameLst>
                                      </p:cBhvr>
                                      <p:to>
                                        <p:strVal val="visible"/>
                                      </p:to>
                                    </p:set>
                                    <p:animEffect transition="in" filter="blinds(horizontal)">
                                      <p:cBhvr>
                                        <p:cTn id="11" dur="500"/>
                                        <p:tgtEl>
                                          <p:spTgt spid="69641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6964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96375">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641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69641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69642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9642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96426"/>
                                        </p:tgtEl>
                                        <p:attrNameLst>
                                          <p:attrName>style.visibility</p:attrName>
                                        </p:attrNameLst>
                                      </p:cBhvr>
                                      <p:to>
                                        <p:strVal val="visible"/>
                                      </p:to>
                                    </p:set>
                                    <p:animEffect transition="in" filter="blinds(horizontal)">
                                      <p:cBhvr>
                                        <p:cTn id="34" dur="500"/>
                                        <p:tgtEl>
                                          <p:spTgt spid="696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13" grpId="0" animBg="1"/>
      <p:bldP spid="696414" grpId="0" animBg="1"/>
      <p:bldP spid="696415" grpId="0" animBg="1"/>
      <p:bldP spid="696425" grpId="0" animBg="1"/>
      <p:bldP spid="69642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ext Box 2"/>
          <p:cNvSpPr txBox="1">
            <a:spLocks noChangeArrowheads="1"/>
          </p:cNvSpPr>
          <p:nvPr/>
        </p:nvSpPr>
        <p:spPr bwMode="auto">
          <a:xfrm>
            <a:off x="3048000" y="457200"/>
            <a:ext cx="32019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2-Colourable Graphs</a:t>
            </a:r>
          </a:p>
        </p:txBody>
      </p:sp>
      <p:sp>
        <p:nvSpPr>
          <p:cNvPr id="692227" name="Text Box 3"/>
          <p:cNvSpPr txBox="1">
            <a:spLocks noChangeArrowheads="1"/>
          </p:cNvSpPr>
          <p:nvPr/>
        </p:nvSpPr>
        <p:spPr bwMode="auto">
          <a:xfrm>
            <a:off x="2057400" y="2464994"/>
            <a:ext cx="4876800" cy="369332"/>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a:t>When exactly is a graph 2-colourable?</a:t>
            </a:r>
          </a:p>
        </p:txBody>
      </p:sp>
    </p:spTree>
    <p:extLst>
      <p:ext uri="{BB962C8B-B14F-4D97-AF65-F5344CB8AC3E}">
        <p14:creationId xmlns:p14="http://schemas.microsoft.com/office/powerpoint/2010/main" val="14404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ext Box 2"/>
          <p:cNvSpPr txBox="1">
            <a:spLocks noChangeArrowheads="1"/>
          </p:cNvSpPr>
          <p:nvPr/>
        </p:nvSpPr>
        <p:spPr bwMode="auto">
          <a:xfrm>
            <a:off x="3048000" y="457200"/>
            <a:ext cx="32019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2-Colourable Graphs</a:t>
            </a:r>
          </a:p>
        </p:txBody>
      </p:sp>
      <p:sp>
        <p:nvSpPr>
          <p:cNvPr id="692227" name="Text Box 3"/>
          <p:cNvSpPr txBox="1">
            <a:spLocks noChangeArrowheads="1"/>
          </p:cNvSpPr>
          <p:nvPr/>
        </p:nvSpPr>
        <p:spPr bwMode="auto">
          <a:xfrm>
            <a:off x="2444750" y="1371600"/>
            <a:ext cx="42703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When exactly is a graph 2-colourable?</a:t>
            </a:r>
          </a:p>
        </p:txBody>
      </p:sp>
      <p:sp>
        <p:nvSpPr>
          <p:cNvPr id="692228" name="Oval 4"/>
          <p:cNvSpPr>
            <a:spLocks noChangeArrowheads="1"/>
          </p:cNvSpPr>
          <p:nvPr/>
        </p:nvSpPr>
        <p:spPr bwMode="auto">
          <a:xfrm>
            <a:off x="1219200" y="213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29" name="Oval 5"/>
          <p:cNvSpPr>
            <a:spLocks noChangeArrowheads="1"/>
          </p:cNvSpPr>
          <p:nvPr/>
        </p:nvSpPr>
        <p:spPr bwMode="auto">
          <a:xfrm>
            <a:off x="1219200" y="4876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0" name="Oval 6"/>
          <p:cNvSpPr>
            <a:spLocks noChangeArrowheads="1"/>
          </p:cNvSpPr>
          <p:nvPr/>
        </p:nvSpPr>
        <p:spPr bwMode="auto">
          <a:xfrm>
            <a:off x="21336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1" name="Oval 7"/>
          <p:cNvSpPr>
            <a:spLocks noChangeArrowheads="1"/>
          </p:cNvSpPr>
          <p:nvPr/>
        </p:nvSpPr>
        <p:spPr bwMode="auto">
          <a:xfrm>
            <a:off x="21336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2" name="Oval 8"/>
          <p:cNvSpPr>
            <a:spLocks noChangeArrowheads="1"/>
          </p:cNvSpPr>
          <p:nvPr/>
        </p:nvSpPr>
        <p:spPr bwMode="auto">
          <a:xfrm>
            <a:off x="3048000" y="3048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3" name="Oval 9"/>
          <p:cNvSpPr>
            <a:spLocks noChangeArrowheads="1"/>
          </p:cNvSpPr>
          <p:nvPr/>
        </p:nvSpPr>
        <p:spPr bwMode="auto">
          <a:xfrm>
            <a:off x="304800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4" name="Oval 10"/>
          <p:cNvSpPr>
            <a:spLocks noChangeArrowheads="1"/>
          </p:cNvSpPr>
          <p:nvPr/>
        </p:nvSpPr>
        <p:spPr bwMode="auto">
          <a:xfrm>
            <a:off x="3962400" y="4876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5" name="Oval 11"/>
          <p:cNvSpPr>
            <a:spLocks noChangeArrowheads="1"/>
          </p:cNvSpPr>
          <p:nvPr/>
        </p:nvSpPr>
        <p:spPr bwMode="auto">
          <a:xfrm>
            <a:off x="3962400" y="2133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36" name="Line 12"/>
          <p:cNvSpPr>
            <a:spLocks noChangeShapeType="1"/>
          </p:cNvSpPr>
          <p:nvPr/>
        </p:nvSpPr>
        <p:spPr bwMode="auto">
          <a:xfrm>
            <a:off x="1295400" y="22098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37" name="Line 13"/>
          <p:cNvSpPr>
            <a:spLocks noChangeShapeType="1"/>
          </p:cNvSpPr>
          <p:nvPr/>
        </p:nvSpPr>
        <p:spPr bwMode="auto">
          <a:xfrm>
            <a:off x="1295400" y="22098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38" name="Line 14"/>
          <p:cNvSpPr>
            <a:spLocks noChangeShapeType="1"/>
          </p:cNvSpPr>
          <p:nvPr/>
        </p:nvSpPr>
        <p:spPr bwMode="auto">
          <a:xfrm>
            <a:off x="1295400" y="49530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39" name="Line 15"/>
          <p:cNvSpPr>
            <a:spLocks noChangeShapeType="1"/>
          </p:cNvSpPr>
          <p:nvPr/>
        </p:nvSpPr>
        <p:spPr bwMode="auto">
          <a:xfrm>
            <a:off x="4038600" y="22098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0" name="Line 16"/>
          <p:cNvSpPr>
            <a:spLocks noChangeShapeType="1"/>
          </p:cNvSpPr>
          <p:nvPr/>
        </p:nvSpPr>
        <p:spPr bwMode="auto">
          <a:xfrm>
            <a:off x="2209800" y="31242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1" name="Line 17"/>
          <p:cNvSpPr>
            <a:spLocks noChangeShapeType="1"/>
          </p:cNvSpPr>
          <p:nvPr/>
        </p:nvSpPr>
        <p:spPr bwMode="auto">
          <a:xfrm>
            <a:off x="2209800" y="31242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2" name="Line 18"/>
          <p:cNvSpPr>
            <a:spLocks noChangeShapeType="1"/>
          </p:cNvSpPr>
          <p:nvPr/>
        </p:nvSpPr>
        <p:spPr bwMode="auto">
          <a:xfrm>
            <a:off x="3124200" y="31242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3" name="Line 19"/>
          <p:cNvSpPr>
            <a:spLocks noChangeShapeType="1"/>
          </p:cNvSpPr>
          <p:nvPr/>
        </p:nvSpPr>
        <p:spPr bwMode="auto">
          <a:xfrm>
            <a:off x="2209800" y="4038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4" name="Line 20"/>
          <p:cNvSpPr>
            <a:spLocks noChangeShapeType="1"/>
          </p:cNvSpPr>
          <p:nvPr/>
        </p:nvSpPr>
        <p:spPr bwMode="auto">
          <a:xfrm>
            <a:off x="1295400" y="2209800"/>
            <a:ext cx="914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5" name="Line 21"/>
          <p:cNvSpPr>
            <a:spLocks noChangeShapeType="1"/>
          </p:cNvSpPr>
          <p:nvPr/>
        </p:nvSpPr>
        <p:spPr bwMode="auto">
          <a:xfrm flipH="1">
            <a:off x="1295400" y="4038600"/>
            <a:ext cx="914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6" name="Line 22"/>
          <p:cNvSpPr>
            <a:spLocks noChangeShapeType="1"/>
          </p:cNvSpPr>
          <p:nvPr/>
        </p:nvSpPr>
        <p:spPr bwMode="auto">
          <a:xfrm flipV="1">
            <a:off x="3124200" y="2209800"/>
            <a:ext cx="914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7" name="Line 23"/>
          <p:cNvSpPr>
            <a:spLocks noChangeShapeType="1"/>
          </p:cNvSpPr>
          <p:nvPr/>
        </p:nvSpPr>
        <p:spPr bwMode="auto">
          <a:xfrm>
            <a:off x="3124200" y="4038600"/>
            <a:ext cx="9144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2249" name="Text Box 25"/>
          <p:cNvSpPr txBox="1">
            <a:spLocks noChangeArrowheads="1"/>
          </p:cNvSpPr>
          <p:nvPr/>
        </p:nvSpPr>
        <p:spPr bwMode="auto">
          <a:xfrm>
            <a:off x="4953000" y="3505200"/>
            <a:ext cx="2347913" cy="376238"/>
          </a:xfrm>
          <a:prstGeom prst="rect">
            <a:avLst/>
          </a:prstGeom>
          <a:solidFill>
            <a:srgbClr val="CC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is 2-colourable.</a:t>
            </a:r>
          </a:p>
        </p:txBody>
      </p:sp>
      <p:sp>
        <p:nvSpPr>
          <p:cNvPr id="692250" name="Oval 26"/>
          <p:cNvSpPr>
            <a:spLocks noChangeArrowheads="1"/>
          </p:cNvSpPr>
          <p:nvPr/>
        </p:nvSpPr>
        <p:spPr bwMode="auto">
          <a:xfrm>
            <a:off x="1219200" y="21336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1" name="Oval 27"/>
          <p:cNvSpPr>
            <a:spLocks noChangeArrowheads="1"/>
          </p:cNvSpPr>
          <p:nvPr/>
        </p:nvSpPr>
        <p:spPr bwMode="auto">
          <a:xfrm>
            <a:off x="1219200" y="48768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2" name="Oval 28"/>
          <p:cNvSpPr>
            <a:spLocks noChangeArrowheads="1"/>
          </p:cNvSpPr>
          <p:nvPr/>
        </p:nvSpPr>
        <p:spPr bwMode="auto">
          <a:xfrm>
            <a:off x="2133600" y="39624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3" name="Oval 29"/>
          <p:cNvSpPr>
            <a:spLocks noChangeArrowheads="1"/>
          </p:cNvSpPr>
          <p:nvPr/>
        </p:nvSpPr>
        <p:spPr bwMode="auto">
          <a:xfrm>
            <a:off x="2133600" y="30480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4" name="Oval 30"/>
          <p:cNvSpPr>
            <a:spLocks noChangeArrowheads="1"/>
          </p:cNvSpPr>
          <p:nvPr/>
        </p:nvSpPr>
        <p:spPr bwMode="auto">
          <a:xfrm>
            <a:off x="3048000" y="30480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5" name="Oval 31"/>
          <p:cNvSpPr>
            <a:spLocks noChangeArrowheads="1"/>
          </p:cNvSpPr>
          <p:nvPr/>
        </p:nvSpPr>
        <p:spPr bwMode="auto">
          <a:xfrm>
            <a:off x="3048000" y="39624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6" name="Oval 32"/>
          <p:cNvSpPr>
            <a:spLocks noChangeArrowheads="1"/>
          </p:cNvSpPr>
          <p:nvPr/>
        </p:nvSpPr>
        <p:spPr bwMode="auto">
          <a:xfrm>
            <a:off x="3962400" y="4876800"/>
            <a:ext cx="152400" cy="152400"/>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7" name="Oval 33"/>
          <p:cNvSpPr>
            <a:spLocks noChangeArrowheads="1"/>
          </p:cNvSpPr>
          <p:nvPr/>
        </p:nvSpPr>
        <p:spPr bwMode="auto">
          <a:xfrm>
            <a:off x="3962400" y="2133600"/>
            <a:ext cx="152400" cy="152400"/>
          </a:xfrm>
          <a:prstGeom prst="ellipse">
            <a:avLst/>
          </a:prstGeom>
          <a:solidFill>
            <a:srgbClr val="008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258" name="Text Box 34"/>
          <p:cNvSpPr txBox="1">
            <a:spLocks noChangeArrowheads="1"/>
          </p:cNvSpPr>
          <p:nvPr/>
        </p:nvSpPr>
        <p:spPr bwMode="auto">
          <a:xfrm>
            <a:off x="2619375" y="5486400"/>
            <a:ext cx="3857625"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 colourable: tree, even cycle, etc.</a:t>
            </a:r>
          </a:p>
        </p:txBody>
      </p:sp>
      <p:sp>
        <p:nvSpPr>
          <p:cNvPr id="692259" name="Text Box 35"/>
          <p:cNvSpPr txBox="1">
            <a:spLocks noChangeArrowheads="1"/>
          </p:cNvSpPr>
          <p:nvPr/>
        </p:nvSpPr>
        <p:spPr bwMode="auto">
          <a:xfrm>
            <a:off x="2254250" y="6176963"/>
            <a:ext cx="4603750" cy="376237"/>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Not 2 colourable: triangle, odd cycle,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2249"/>
                                        </p:tgtEl>
                                        <p:attrNameLst>
                                          <p:attrName>style.visibility</p:attrName>
                                        </p:attrNameLst>
                                      </p:cBhvr>
                                      <p:to>
                                        <p:strVal val="visible"/>
                                      </p:to>
                                    </p:set>
                                    <p:animEffect transition="in" filter="blinds(horizontal)">
                                      <p:cBhvr>
                                        <p:cTn id="7" dur="500"/>
                                        <p:tgtEl>
                                          <p:spTgt spid="6922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2250"/>
                                        </p:tgtEl>
                                        <p:attrNameLst>
                                          <p:attrName>style.visibility</p:attrName>
                                        </p:attrNameLst>
                                      </p:cBhvr>
                                      <p:to>
                                        <p:strVal val="visible"/>
                                      </p:to>
                                    </p:set>
                                    <p:animEffect transition="in" filter="blinds(horizontal)">
                                      <p:cBhvr>
                                        <p:cTn id="12" dur="500"/>
                                        <p:tgtEl>
                                          <p:spTgt spid="6922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92253"/>
                                        </p:tgtEl>
                                        <p:attrNameLst>
                                          <p:attrName>style.visibility</p:attrName>
                                        </p:attrNameLst>
                                      </p:cBhvr>
                                      <p:to>
                                        <p:strVal val="visible"/>
                                      </p:to>
                                    </p:set>
                                    <p:animEffect transition="in" filter="blinds(horizontal)">
                                      <p:cBhvr>
                                        <p:cTn id="15" dur="500"/>
                                        <p:tgtEl>
                                          <p:spTgt spid="6922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92252"/>
                                        </p:tgtEl>
                                        <p:attrNameLst>
                                          <p:attrName>style.visibility</p:attrName>
                                        </p:attrNameLst>
                                      </p:cBhvr>
                                      <p:to>
                                        <p:strVal val="visible"/>
                                      </p:to>
                                    </p:set>
                                    <p:animEffect transition="in" filter="blinds(horizontal)">
                                      <p:cBhvr>
                                        <p:cTn id="18" dur="500"/>
                                        <p:tgtEl>
                                          <p:spTgt spid="69225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92251"/>
                                        </p:tgtEl>
                                        <p:attrNameLst>
                                          <p:attrName>style.visibility</p:attrName>
                                        </p:attrNameLst>
                                      </p:cBhvr>
                                      <p:to>
                                        <p:strVal val="visible"/>
                                      </p:to>
                                    </p:set>
                                    <p:animEffect transition="in" filter="blinds(horizontal)">
                                      <p:cBhvr>
                                        <p:cTn id="21" dur="500"/>
                                        <p:tgtEl>
                                          <p:spTgt spid="69225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92256"/>
                                        </p:tgtEl>
                                        <p:attrNameLst>
                                          <p:attrName>style.visibility</p:attrName>
                                        </p:attrNameLst>
                                      </p:cBhvr>
                                      <p:to>
                                        <p:strVal val="visible"/>
                                      </p:to>
                                    </p:set>
                                    <p:animEffect transition="in" filter="blinds(horizontal)">
                                      <p:cBhvr>
                                        <p:cTn id="24" dur="500"/>
                                        <p:tgtEl>
                                          <p:spTgt spid="69225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92255"/>
                                        </p:tgtEl>
                                        <p:attrNameLst>
                                          <p:attrName>style.visibility</p:attrName>
                                        </p:attrNameLst>
                                      </p:cBhvr>
                                      <p:to>
                                        <p:strVal val="visible"/>
                                      </p:to>
                                    </p:set>
                                    <p:animEffect transition="in" filter="blinds(horizontal)">
                                      <p:cBhvr>
                                        <p:cTn id="27" dur="500"/>
                                        <p:tgtEl>
                                          <p:spTgt spid="69225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92254"/>
                                        </p:tgtEl>
                                        <p:attrNameLst>
                                          <p:attrName>style.visibility</p:attrName>
                                        </p:attrNameLst>
                                      </p:cBhvr>
                                      <p:to>
                                        <p:strVal val="visible"/>
                                      </p:to>
                                    </p:set>
                                    <p:animEffect transition="in" filter="blinds(horizontal)">
                                      <p:cBhvr>
                                        <p:cTn id="30" dur="500"/>
                                        <p:tgtEl>
                                          <p:spTgt spid="69225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92257"/>
                                        </p:tgtEl>
                                        <p:attrNameLst>
                                          <p:attrName>style.visibility</p:attrName>
                                        </p:attrNameLst>
                                      </p:cBhvr>
                                      <p:to>
                                        <p:strVal val="visible"/>
                                      </p:to>
                                    </p:set>
                                    <p:animEffect transition="in" filter="blinds(horizontal)">
                                      <p:cBhvr>
                                        <p:cTn id="33" dur="500"/>
                                        <p:tgtEl>
                                          <p:spTgt spid="69225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92258"/>
                                        </p:tgtEl>
                                        <p:attrNameLst>
                                          <p:attrName>style.visibility</p:attrName>
                                        </p:attrNameLst>
                                      </p:cBhvr>
                                      <p:to>
                                        <p:strVal val="visible"/>
                                      </p:to>
                                    </p:set>
                                    <p:animEffect transition="in" filter="blinds(horizontal)">
                                      <p:cBhvr>
                                        <p:cTn id="38" dur="500"/>
                                        <p:tgtEl>
                                          <p:spTgt spid="69225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92259"/>
                                        </p:tgtEl>
                                        <p:attrNameLst>
                                          <p:attrName>style.visibility</p:attrName>
                                        </p:attrNameLst>
                                      </p:cBhvr>
                                      <p:to>
                                        <p:strVal val="visible"/>
                                      </p:to>
                                    </p:set>
                                    <p:animEffect transition="in" filter="blinds(horizontal)">
                                      <p:cBhvr>
                                        <p:cTn id="43" dur="500"/>
                                        <p:tgtEl>
                                          <p:spTgt spid="692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49" grpId="0" animBg="1"/>
      <p:bldP spid="692250" grpId="0" animBg="1"/>
      <p:bldP spid="692251" grpId="0" animBg="1"/>
      <p:bldP spid="692252" grpId="0" animBg="1"/>
      <p:bldP spid="692253" grpId="0" animBg="1"/>
      <p:bldP spid="692254" grpId="0" animBg="1"/>
      <p:bldP spid="692255" grpId="0" animBg="1"/>
      <p:bldP spid="692256" grpId="0" animBg="1"/>
      <p:bldP spid="692257" grpId="0" animBg="1"/>
      <p:bldP spid="692258" grpId="0" animBg="1"/>
      <p:bldP spid="69225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Coloring</a:t>
            </a:r>
          </a:p>
        </p:txBody>
      </p:sp>
      <p:pic>
        <p:nvPicPr>
          <p:cNvPr id="5" name="Picture 4"/>
          <p:cNvPicPr>
            <a:picLocks noChangeAspect="1"/>
          </p:cNvPicPr>
          <p:nvPr/>
        </p:nvPicPr>
        <p:blipFill>
          <a:blip r:embed="rId2"/>
          <a:stretch>
            <a:fillRect/>
          </a:stretch>
        </p:blipFill>
        <p:spPr>
          <a:xfrm>
            <a:off x="457200" y="1639570"/>
            <a:ext cx="4281852" cy="2942414"/>
          </a:xfrm>
          <a:prstGeom prst="rect">
            <a:avLst/>
          </a:prstGeom>
        </p:spPr>
      </p:pic>
      <p:pic>
        <p:nvPicPr>
          <p:cNvPr id="6" name="Picture 5"/>
          <p:cNvPicPr>
            <a:picLocks noChangeAspect="1"/>
          </p:cNvPicPr>
          <p:nvPr/>
        </p:nvPicPr>
        <p:blipFill>
          <a:blip r:embed="rId3"/>
          <a:stretch>
            <a:fillRect/>
          </a:stretch>
        </p:blipFill>
        <p:spPr>
          <a:xfrm>
            <a:off x="4739052" y="1800684"/>
            <a:ext cx="4278455" cy="2781300"/>
          </a:xfrm>
          <a:prstGeom prst="rect">
            <a:avLst/>
          </a:prstGeom>
        </p:spPr>
      </p:pic>
      <p:sp>
        <p:nvSpPr>
          <p:cNvPr id="7" name="TextBox 6"/>
          <p:cNvSpPr txBox="1"/>
          <p:nvPr/>
        </p:nvSpPr>
        <p:spPr>
          <a:xfrm>
            <a:off x="1364847" y="5136688"/>
            <a:ext cx="7014060" cy="461665"/>
          </a:xfrm>
          <a:prstGeom prst="rect">
            <a:avLst/>
          </a:prstGeom>
          <a:noFill/>
        </p:spPr>
        <p:txBody>
          <a:bodyPr wrap="none" rtlCol="0">
            <a:spAutoFit/>
          </a:bodyPr>
          <a:lstStyle/>
          <a:p>
            <a:r>
              <a:rPr lang="en-US" sz="2400" dirty="0"/>
              <a:t>What are the chromatic numbers of these two graphs?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9539" y="1724866"/>
            <a:ext cx="7245318" cy="954107"/>
          </a:xfrm>
          <a:prstGeom prst="rect">
            <a:avLst/>
          </a:prstGeom>
          <a:noFill/>
        </p:spPr>
        <p:txBody>
          <a:bodyPr wrap="none" rtlCol="0">
            <a:spAutoFit/>
          </a:bodyPr>
          <a:lstStyle/>
          <a:p>
            <a:r>
              <a:rPr lang="en-US" sz="2800" b="1" dirty="0"/>
              <a:t>Theorem</a:t>
            </a:r>
            <a:r>
              <a:rPr lang="en-US" sz="2800" dirty="0"/>
              <a:t>. Any planar graph can be colored using </a:t>
            </a:r>
          </a:p>
          <a:p>
            <a:r>
              <a:rPr lang="en-US" sz="2800" dirty="0">
                <a:solidFill>
                  <a:srgbClr val="0000FF"/>
                </a:solidFill>
              </a:rPr>
              <a:t>at most </a:t>
            </a:r>
            <a:r>
              <a:rPr lang="en-US" sz="2800" b="1" dirty="0">
                <a:solidFill>
                  <a:srgbClr val="0000FF"/>
                </a:solidFill>
              </a:rPr>
              <a:t>four colors</a:t>
            </a:r>
            <a:r>
              <a:rPr lang="en-US" sz="2800" b="1" dirty="0">
                <a:solidFill>
                  <a:srgbClr val="000000"/>
                </a:solidFill>
              </a:rPr>
              <a:t>.</a:t>
            </a:r>
          </a:p>
        </p:txBody>
      </p:sp>
      <p:sp>
        <p:nvSpPr>
          <p:cNvPr id="5" name="Title 4"/>
          <p:cNvSpPr>
            <a:spLocks noGrp="1"/>
          </p:cNvSpPr>
          <p:nvPr>
            <p:ph type="title"/>
          </p:nvPr>
        </p:nvSpPr>
        <p:spPr/>
        <p:txBody>
          <a:bodyPr/>
          <a:lstStyle/>
          <a:p>
            <a:r>
              <a:rPr lang="en-US" dirty="0"/>
              <a:t>Four color theorem</a:t>
            </a:r>
          </a:p>
        </p:txBody>
      </p:sp>
      <p:sp>
        <p:nvSpPr>
          <p:cNvPr id="6" name="TextBox 5"/>
          <p:cNvSpPr txBox="1"/>
          <p:nvPr/>
        </p:nvSpPr>
        <p:spPr>
          <a:xfrm>
            <a:off x="1137372" y="3212799"/>
            <a:ext cx="7936337" cy="3046988"/>
          </a:xfrm>
          <a:prstGeom prst="rect">
            <a:avLst/>
          </a:prstGeom>
          <a:noFill/>
        </p:spPr>
        <p:txBody>
          <a:bodyPr wrap="none" rtlCol="0">
            <a:spAutoFit/>
          </a:bodyPr>
          <a:lstStyle/>
          <a:p>
            <a:r>
              <a:rPr lang="en-US" sz="2400" dirty="0"/>
              <a:t>It all started with map coloring – bordering states or counties </a:t>
            </a:r>
          </a:p>
          <a:p>
            <a:r>
              <a:rPr lang="en-US" sz="2400" dirty="0"/>
              <a:t>must be colored with different colors. </a:t>
            </a:r>
            <a:r>
              <a:rPr lang="en-US" sz="2400" dirty="0">
                <a:solidFill>
                  <a:srgbClr val="0000FF"/>
                </a:solidFill>
              </a:rPr>
              <a:t>In 1852</a:t>
            </a:r>
            <a:r>
              <a:rPr lang="en-US" sz="2400" dirty="0"/>
              <a:t>, an ex-student </a:t>
            </a:r>
          </a:p>
          <a:p>
            <a:r>
              <a:rPr lang="en-US" sz="2400" dirty="0">
                <a:solidFill>
                  <a:srgbClr val="0000FF"/>
                </a:solidFill>
              </a:rPr>
              <a:t>of De Morgan</a:t>
            </a:r>
            <a:r>
              <a:rPr lang="en-US" sz="2400" dirty="0"/>
              <a:t>, </a:t>
            </a:r>
            <a:r>
              <a:rPr lang="en-US" sz="2400" dirty="0">
                <a:solidFill>
                  <a:srgbClr val="FF0000"/>
                </a:solidFill>
              </a:rPr>
              <a:t>Francis Guthrie</a:t>
            </a:r>
            <a:r>
              <a:rPr lang="en-US" sz="2400" dirty="0"/>
              <a:t>, noticed that the </a:t>
            </a:r>
            <a:r>
              <a:rPr lang="en-US" sz="2400" dirty="0">
                <a:solidFill>
                  <a:srgbClr val="0000FF"/>
                </a:solidFill>
              </a:rPr>
              <a:t>counties in </a:t>
            </a:r>
          </a:p>
          <a:p>
            <a:r>
              <a:rPr lang="en-US" sz="2400" dirty="0">
                <a:solidFill>
                  <a:srgbClr val="0000FF"/>
                </a:solidFill>
              </a:rPr>
              <a:t>England could be colored using four colors so that no adjacent </a:t>
            </a:r>
          </a:p>
          <a:p>
            <a:r>
              <a:rPr lang="en-US" sz="2400" dirty="0">
                <a:solidFill>
                  <a:srgbClr val="0000FF"/>
                </a:solidFill>
              </a:rPr>
              <a:t>counties were assigned the same color. </a:t>
            </a:r>
            <a:r>
              <a:rPr lang="en-US" sz="2400" dirty="0"/>
              <a:t>On this evidence, he </a:t>
            </a:r>
          </a:p>
          <a:p>
            <a:r>
              <a:rPr lang="en-US" sz="2400" dirty="0"/>
              <a:t>conjectured the four-color theorem. It took </a:t>
            </a:r>
            <a:r>
              <a:rPr lang="en-US" sz="2400" b="1">
                <a:solidFill>
                  <a:srgbClr val="0000FF"/>
                </a:solidFill>
              </a:rPr>
              <a:t>nearly 124 </a:t>
            </a:r>
            <a:r>
              <a:rPr lang="en-US" sz="2400" b="1" dirty="0">
                <a:solidFill>
                  <a:srgbClr val="0000FF"/>
                </a:solidFill>
              </a:rPr>
              <a:t>years </a:t>
            </a:r>
          </a:p>
          <a:p>
            <a:r>
              <a:rPr lang="en-US" sz="2400" dirty="0"/>
              <a:t>to find a proof. It was presented by Andrew </a:t>
            </a:r>
            <a:r>
              <a:rPr lang="en-US" sz="2400" dirty="0" err="1"/>
              <a:t>Appel</a:t>
            </a:r>
            <a:r>
              <a:rPr lang="en-US" sz="2400" dirty="0"/>
              <a:t> and </a:t>
            </a:r>
          </a:p>
          <a:p>
            <a:r>
              <a:rPr lang="en-US" sz="2400" dirty="0"/>
              <a:t>Wolfgang </a:t>
            </a:r>
            <a:r>
              <a:rPr lang="en-US" sz="2400" dirty="0" err="1"/>
              <a:t>Haken</a:t>
            </a:r>
            <a:r>
              <a:rPr lang="en-US" sz="2400" dirty="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454A89E-E526-486E-8BE2-C2200B771576}"/>
              </a:ext>
            </a:extLst>
          </p:cNvPr>
          <p:cNvSpPr>
            <a:spLocks noChangeArrowheads="1"/>
          </p:cNvSpPr>
          <p:nvPr/>
        </p:nvSpPr>
        <p:spPr bwMode="auto">
          <a:xfrm>
            <a:off x="1143000" y="1635817"/>
            <a:ext cx="6400800" cy="35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What is the chromatic number of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What is the chromatic number of </a:t>
            </a:r>
            <a:r>
              <a:rPr lang="en-US" altLang="en-US" sz="2200" dirty="0">
                <a:latin typeface="Times New Roman" panose="02020603050405020304" pitchFamily="18" charset="0"/>
                <a:cs typeface="Times New Roman" panose="02020603050405020304" pitchFamily="18" charset="0"/>
              </a:rPr>
              <a:t>C</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 </a:t>
            </a: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What is the chromatic number of </a:t>
            </a:r>
            <a:r>
              <a:rPr kumimoji="0" lang="en-US" altLang="en-U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Km,n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22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AutoShape 4" descr="K_{n}">
            <a:extLst>
              <a:ext uri="{FF2B5EF4-FFF2-40B4-BE49-F238E27FC236}">
                <a16:creationId xmlns:a16="http://schemas.microsoft.com/office/drawing/2014/main" id="{9DF2B2E2-9712-42C3-AF52-7C29CB8ED2B9}"/>
              </a:ext>
            </a:extLst>
          </p:cNvPr>
          <p:cNvSpPr>
            <a:spLocks noChangeAspect="1" noChangeArrowheads="1"/>
          </p:cNvSpPr>
          <p:nvPr/>
        </p:nvSpPr>
        <p:spPr bwMode="auto">
          <a:xfrm>
            <a:off x="3241675" y="2492375"/>
            <a:ext cx="314325" cy="219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21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534400" cy="2209800"/>
          </a:xfrm>
        </p:spPr>
        <p:txBody>
          <a:bodyPr>
            <a:normAutofit/>
          </a:bodyPr>
          <a:lstStyle/>
          <a:p>
            <a:pPr algn="ctr"/>
            <a:r>
              <a:rPr lang="en-IN" sz="4200" b="0" dirty="0">
                <a:latin typeface="Times New Roman" panose="02020603050405020304" pitchFamily="18" charset="0"/>
                <a:cs typeface="Times New Roman" panose="02020603050405020304" pitchFamily="18" charset="0"/>
              </a:rPr>
              <a:t>   A problem with train tracks and interval graphs</a:t>
            </a:r>
            <a:endParaRPr lang="en-US" sz="4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Times New Roman" panose="02020603050405020304" pitchFamily="18" charset="0"/>
                <a:cs typeface="Times New Roman" panose="02020603050405020304" pitchFamily="18" charset="0"/>
              </a:rPr>
              <a:t>Real World Problem </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463882" cy="2286000"/>
          </a:xfrm>
        </p:spPr>
        <p:txBody>
          <a:bodyPr>
            <a:noAutofit/>
          </a:bodyPr>
          <a:lstStyle/>
          <a:p>
            <a:pPr algn="just">
              <a:lnSpc>
                <a:spcPct val="160000"/>
              </a:lnSpc>
              <a:buNone/>
            </a:pPr>
            <a:r>
              <a:rPr lang="en-IN" sz="1800" dirty="0">
                <a:latin typeface="Times New Roman" panose="02020603050405020304" pitchFamily="18" charset="0"/>
                <a:cs typeface="Times New Roman" panose="02020603050405020304" pitchFamily="18" charset="0"/>
              </a:rPr>
              <a:t>               As there are very busy cities in this world they may face a problem with train tracks. In some cities we have very few tracks and many trains in which their will be a moving trains one after the other from both sides.  So , their shouldn’t be any colliding they must have some  perception before itself.  This may help in avoiding train trafficking and train accidents.</a:t>
            </a:r>
          </a:p>
          <a:p>
            <a:pPr algn="just">
              <a:lnSpc>
                <a:spcPct val="160000"/>
              </a:lnSpc>
              <a:buNone/>
            </a:pPr>
            <a:endParaRPr lang="en-IN" sz="1800" dirty="0">
              <a:latin typeface="Times New Roman" panose="02020603050405020304" pitchFamily="18" charset="0"/>
              <a:cs typeface="Times New Roman" panose="02020603050405020304" pitchFamily="18" charset="0"/>
            </a:endParaRPr>
          </a:p>
          <a:p>
            <a:pPr algn="just">
              <a:lnSpc>
                <a:spcPct val="160000"/>
              </a:lnSpc>
              <a:buNone/>
            </a:pPr>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2141" y="3429000"/>
            <a:ext cx="5334000" cy="32057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SQL INTRO</Template>
  <TotalTime>24574</TotalTime>
  <Words>4932</Words>
  <Application>Microsoft Office PowerPoint</Application>
  <PresentationFormat>On-screen Show (4:3)</PresentationFormat>
  <Paragraphs>607</Paragraphs>
  <Slides>108</Slides>
  <Notes>26</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108</vt:i4>
      </vt:variant>
    </vt:vector>
  </HeadingPairs>
  <TitlesOfParts>
    <vt:vector size="122" baseType="lpstr">
      <vt:lpstr>Arial</vt:lpstr>
      <vt:lpstr>Bookman Old Style</vt:lpstr>
      <vt:lpstr>Calibri</vt:lpstr>
      <vt:lpstr>Calibri Light</vt:lpstr>
      <vt:lpstr>Casper</vt:lpstr>
      <vt:lpstr>Comic Sans MS</vt:lpstr>
      <vt:lpstr>Nunito</vt:lpstr>
      <vt:lpstr>Raleway ExtraBold</vt:lpstr>
      <vt:lpstr>Times New Roman</vt:lpstr>
      <vt:lpstr>Wingdings</vt:lpstr>
      <vt:lpstr>1_Office Theme</vt:lpstr>
      <vt:lpstr>Contents Slide Master</vt:lpstr>
      <vt:lpstr>CorelDRAW</vt:lpstr>
      <vt:lpstr>Equation</vt:lpstr>
      <vt:lpstr>PowerPoint Presentation</vt:lpstr>
      <vt:lpstr>Contents of the Syllabus  </vt:lpstr>
      <vt:lpstr>Contents of the Syllabus  </vt:lpstr>
      <vt:lpstr>Introduction </vt:lpstr>
      <vt:lpstr>Graph</vt:lpstr>
      <vt:lpstr>Graph</vt:lpstr>
      <vt:lpstr>PowerPoint Presentation</vt:lpstr>
      <vt:lpstr>GRAPHS- APPLICATIONS</vt:lpstr>
      <vt:lpstr>GRAPHS- APPLICATIONS</vt:lpstr>
      <vt:lpstr>GRAPHS- APPLICATIONS</vt:lpstr>
      <vt:lpstr>GRAPHS TERMINOLOGY</vt:lpstr>
      <vt:lpstr>GRAPHS TERMINOLOGY</vt:lpstr>
      <vt:lpstr>GRAPHS TERMINOLOGY </vt:lpstr>
      <vt:lpstr>GRAPHS- REPRESENTATION</vt:lpstr>
      <vt:lpstr>GRAPHS- REPRESENTATION</vt:lpstr>
      <vt:lpstr>EDGE LIST</vt:lpstr>
      <vt:lpstr>EDGE LIST</vt:lpstr>
      <vt:lpstr>EDGE LIST</vt:lpstr>
      <vt:lpstr>For weighted Graph</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REPRESENTATION</vt:lpstr>
      <vt:lpstr>GRAPHS- OPERATIONS</vt:lpstr>
      <vt:lpstr>BFS (https://www.geeksforgeeks.org/breadth-first-search-or-bfs-for-a-graph/)</vt:lpstr>
      <vt:lpstr>BFS</vt:lpstr>
      <vt:lpstr>BFS</vt:lpstr>
      <vt:lpstr>BFS</vt:lpstr>
      <vt:lpstr>BFS</vt:lpstr>
      <vt:lpstr>BFS</vt:lpstr>
      <vt:lpstr>DFS</vt:lpstr>
      <vt:lpstr>DFS</vt:lpstr>
      <vt:lpstr>DFS</vt:lpstr>
      <vt:lpstr>DFS</vt:lpstr>
      <vt:lpstr>DFS</vt:lpstr>
      <vt:lpstr>DFS</vt:lpstr>
      <vt:lpstr>DFS</vt:lpstr>
      <vt:lpstr>DFS</vt:lpstr>
      <vt:lpstr>DFS</vt:lpstr>
      <vt:lpstr>DFS</vt:lpstr>
      <vt:lpstr>DFS</vt:lpstr>
      <vt:lpstr>DFS</vt:lpstr>
      <vt:lpstr>DFS</vt:lpstr>
      <vt:lpstr>Applications of DFS</vt:lpstr>
      <vt:lpstr>Problems in a computer network</vt:lpstr>
      <vt:lpstr>Vertex degree</vt:lpstr>
      <vt:lpstr>PowerPoint Presentation</vt:lpstr>
      <vt:lpstr>Degree sequence</vt:lpstr>
      <vt:lpstr>Handshaking theorem</vt:lpstr>
      <vt:lpstr>Handshaking theorem</vt:lpstr>
      <vt:lpstr>PowerPoint Presentation</vt:lpstr>
      <vt:lpstr>The House-and-Utilities Problem</vt:lpstr>
      <vt:lpstr>Planar Graphs</vt:lpstr>
      <vt:lpstr>Planar Graphs</vt:lpstr>
      <vt:lpstr>Planar Graphs</vt:lpstr>
      <vt:lpstr>Example</vt:lpstr>
      <vt:lpstr>Example</vt:lpstr>
      <vt:lpstr>Example</vt:lpstr>
      <vt:lpstr>Example</vt:lpstr>
      <vt:lpstr>Example</vt:lpstr>
      <vt:lpstr>To show a graph is planar redraw it with none of its edges crossing.</vt:lpstr>
      <vt:lpstr>To show a graph is planar redraw it with none of its edges crossing.</vt:lpstr>
      <vt:lpstr>Planar Graphs</vt:lpstr>
      <vt:lpstr>Regions</vt:lpstr>
      <vt:lpstr>Regions</vt:lpstr>
      <vt:lpstr>Euler’s Formula</vt:lpstr>
      <vt:lpstr>Euler’s Formula (Cont.)</vt:lpstr>
      <vt:lpstr>Euler’s Formula (Cont.)</vt:lpstr>
      <vt:lpstr>Types of graphs</vt:lpstr>
      <vt:lpstr>Euler’s Formula (Cont.)</vt:lpstr>
      <vt:lpstr>Euler’s Formula (Cont.)</vt:lpstr>
      <vt:lpstr>Euler’s Formula (Cont.)</vt:lpstr>
      <vt:lpstr>Planar Graph </vt:lpstr>
      <vt:lpstr>Graph Coloring</vt:lpstr>
      <vt:lpstr>Application: Exam scheduling</vt:lpstr>
      <vt:lpstr>Graph Coloring</vt:lpstr>
      <vt:lpstr>PowerPoint Presentation</vt:lpstr>
      <vt:lpstr>PowerPoint Presentation</vt:lpstr>
      <vt:lpstr>PowerPoint Presentation</vt:lpstr>
      <vt:lpstr>PowerPoint Presentation</vt:lpstr>
      <vt:lpstr>PowerPoint Presentation</vt:lpstr>
      <vt:lpstr>Graph Coloring</vt:lpstr>
      <vt:lpstr>PowerPoint Presentation</vt:lpstr>
      <vt:lpstr>PowerPoint Presentation</vt:lpstr>
      <vt:lpstr>PowerPoint Presentation</vt:lpstr>
      <vt:lpstr>Graph Coloring</vt:lpstr>
      <vt:lpstr>Four color theorem</vt:lpstr>
      <vt:lpstr>PowerPoint Presentation</vt:lpstr>
      <vt:lpstr>   A problem with train tracks and interval graphs</vt:lpstr>
      <vt:lpstr>Real World Problem  </vt:lpstr>
      <vt:lpstr>Proposed Solution </vt:lpstr>
      <vt:lpstr>Interval Graph</vt:lpstr>
      <vt:lpstr> SPECIAL PROPERTIES</vt:lpstr>
      <vt:lpstr>    Interpreting  graph solution to      real life problem</vt:lpstr>
      <vt:lpstr>Problem Solution</vt:lpstr>
      <vt:lpstr>Problem Solution</vt:lpstr>
      <vt:lpstr>Graph Coloring</vt:lpstr>
      <vt:lpstr> Graph Coloring</vt:lpstr>
      <vt:lpst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PROCEDURES IN PL/SQL</dc:title>
  <dc:creator>Jagdeep singh</dc:creator>
  <cp:lastModifiedBy>RANJIT SINGH</cp:lastModifiedBy>
  <cp:revision>441</cp:revision>
  <dcterms:created xsi:type="dcterms:W3CDTF">2006-08-16T00:00:00Z</dcterms:created>
  <dcterms:modified xsi:type="dcterms:W3CDTF">2023-10-12T04:58:37Z</dcterms:modified>
</cp:coreProperties>
</file>